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3" r:id="rId4"/>
    <p:sldId id="264" r:id="rId5"/>
    <p:sldId id="262" r:id="rId6"/>
    <p:sldId id="257" r:id="rId7"/>
    <p:sldId id="260" r:id="rId8"/>
    <p:sldId id="258" r:id="rId9"/>
    <p:sldId id="274" r:id="rId10"/>
    <p:sldId id="265" r:id="rId11"/>
    <p:sldId id="278" r:id="rId12"/>
    <p:sldId id="259" r:id="rId13"/>
    <p:sldId id="279" r:id="rId14"/>
    <p:sldId id="266" r:id="rId15"/>
    <p:sldId id="275" r:id="rId16"/>
    <p:sldId id="280" r:id="rId17"/>
    <p:sldId id="268" r:id="rId18"/>
    <p:sldId id="281" r:id="rId19"/>
    <p:sldId id="269" r:id="rId20"/>
    <p:sldId id="270" r:id="rId21"/>
    <p:sldId id="271" r:id="rId22"/>
    <p:sldId id="272" r:id="rId23"/>
    <p:sldId id="273" r:id="rId24"/>
    <p:sldId id="282"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8" d="100"/>
          <a:sy n="98" d="100"/>
        </p:scale>
        <p:origin x="107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000E8-53DD-880A-03A0-06DF89AA16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61613746-399F-92EC-5832-71DB06CE26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9B028E7F-159C-F2D3-F8F0-714C64418A73}"/>
              </a:ext>
            </a:extLst>
          </p:cNvPr>
          <p:cNvSpPr>
            <a:spLocks noGrp="1"/>
          </p:cNvSpPr>
          <p:nvPr>
            <p:ph type="dt" sz="half" idx="10"/>
          </p:nvPr>
        </p:nvSpPr>
        <p:spPr/>
        <p:txBody>
          <a:bodyPr/>
          <a:lstStyle/>
          <a:p>
            <a:fld id="{FAFC7210-B03C-4C81-BE58-23759B568EA7}" type="datetimeFigureOut">
              <a:rPr lang="en-AU" smtClean="0"/>
              <a:t>19/09/2024</a:t>
            </a:fld>
            <a:endParaRPr lang="en-AU"/>
          </a:p>
        </p:txBody>
      </p:sp>
      <p:sp>
        <p:nvSpPr>
          <p:cNvPr id="5" name="Footer Placeholder 4">
            <a:extLst>
              <a:ext uri="{FF2B5EF4-FFF2-40B4-BE49-F238E27FC236}">
                <a16:creationId xmlns:a16="http://schemas.microsoft.com/office/drawing/2014/main" id="{DB966F28-70ED-A74A-1EFF-7E30274B09C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E7996003-3AC3-50B0-FF45-4583630B0000}"/>
              </a:ext>
            </a:extLst>
          </p:cNvPr>
          <p:cNvSpPr>
            <a:spLocks noGrp="1"/>
          </p:cNvSpPr>
          <p:nvPr>
            <p:ph type="sldNum" sz="quarter" idx="12"/>
          </p:nvPr>
        </p:nvSpPr>
        <p:spPr/>
        <p:txBody>
          <a:bodyPr/>
          <a:lstStyle/>
          <a:p>
            <a:fld id="{CE0C6C2C-9D03-4695-BC40-DFE471387F3E}" type="slidenum">
              <a:rPr lang="en-AU" smtClean="0"/>
              <a:t>‹#›</a:t>
            </a:fld>
            <a:endParaRPr lang="en-AU"/>
          </a:p>
        </p:txBody>
      </p:sp>
    </p:spTree>
    <p:extLst>
      <p:ext uri="{BB962C8B-B14F-4D97-AF65-F5344CB8AC3E}">
        <p14:creationId xmlns:p14="http://schemas.microsoft.com/office/powerpoint/2010/main" val="3821940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22078-630D-2F89-732B-FCF9E9E23875}"/>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B452E336-7721-8878-A7B6-7138A58FA5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85FC526-9220-5CBF-8959-26621F47222B}"/>
              </a:ext>
            </a:extLst>
          </p:cNvPr>
          <p:cNvSpPr>
            <a:spLocks noGrp="1"/>
          </p:cNvSpPr>
          <p:nvPr>
            <p:ph type="dt" sz="half" idx="10"/>
          </p:nvPr>
        </p:nvSpPr>
        <p:spPr/>
        <p:txBody>
          <a:bodyPr/>
          <a:lstStyle/>
          <a:p>
            <a:fld id="{FAFC7210-B03C-4C81-BE58-23759B568EA7}" type="datetimeFigureOut">
              <a:rPr lang="en-AU" smtClean="0"/>
              <a:t>19/09/2024</a:t>
            </a:fld>
            <a:endParaRPr lang="en-AU"/>
          </a:p>
        </p:txBody>
      </p:sp>
      <p:sp>
        <p:nvSpPr>
          <p:cNvPr id="5" name="Footer Placeholder 4">
            <a:extLst>
              <a:ext uri="{FF2B5EF4-FFF2-40B4-BE49-F238E27FC236}">
                <a16:creationId xmlns:a16="http://schemas.microsoft.com/office/drawing/2014/main" id="{D271414C-F94F-0F35-5C9A-3F0FA65565FE}"/>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2B720A4-C892-01E6-C1C4-4643F9FB97DA}"/>
              </a:ext>
            </a:extLst>
          </p:cNvPr>
          <p:cNvSpPr>
            <a:spLocks noGrp="1"/>
          </p:cNvSpPr>
          <p:nvPr>
            <p:ph type="sldNum" sz="quarter" idx="12"/>
          </p:nvPr>
        </p:nvSpPr>
        <p:spPr/>
        <p:txBody>
          <a:bodyPr/>
          <a:lstStyle/>
          <a:p>
            <a:fld id="{CE0C6C2C-9D03-4695-BC40-DFE471387F3E}" type="slidenum">
              <a:rPr lang="en-AU" smtClean="0"/>
              <a:t>‹#›</a:t>
            </a:fld>
            <a:endParaRPr lang="en-AU"/>
          </a:p>
        </p:txBody>
      </p:sp>
    </p:spTree>
    <p:extLst>
      <p:ext uri="{BB962C8B-B14F-4D97-AF65-F5344CB8AC3E}">
        <p14:creationId xmlns:p14="http://schemas.microsoft.com/office/powerpoint/2010/main" val="1388533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A98541-DBD1-87B3-A50E-DB58E8D3FF2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98D76AD-A1F6-DE95-465A-111DD8361E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54FF68C-0FC9-2D4B-7D4F-1C94160E4DBF}"/>
              </a:ext>
            </a:extLst>
          </p:cNvPr>
          <p:cNvSpPr>
            <a:spLocks noGrp="1"/>
          </p:cNvSpPr>
          <p:nvPr>
            <p:ph type="dt" sz="half" idx="10"/>
          </p:nvPr>
        </p:nvSpPr>
        <p:spPr/>
        <p:txBody>
          <a:bodyPr/>
          <a:lstStyle/>
          <a:p>
            <a:fld id="{FAFC7210-B03C-4C81-BE58-23759B568EA7}" type="datetimeFigureOut">
              <a:rPr lang="en-AU" smtClean="0"/>
              <a:t>19/09/2024</a:t>
            </a:fld>
            <a:endParaRPr lang="en-AU"/>
          </a:p>
        </p:txBody>
      </p:sp>
      <p:sp>
        <p:nvSpPr>
          <p:cNvPr id="5" name="Footer Placeholder 4">
            <a:extLst>
              <a:ext uri="{FF2B5EF4-FFF2-40B4-BE49-F238E27FC236}">
                <a16:creationId xmlns:a16="http://schemas.microsoft.com/office/drawing/2014/main" id="{89D60030-C2E1-5B3A-9B9D-92E07B0F925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0CB0DD0-5986-7274-FFE9-FE09593CF424}"/>
              </a:ext>
            </a:extLst>
          </p:cNvPr>
          <p:cNvSpPr>
            <a:spLocks noGrp="1"/>
          </p:cNvSpPr>
          <p:nvPr>
            <p:ph type="sldNum" sz="quarter" idx="12"/>
          </p:nvPr>
        </p:nvSpPr>
        <p:spPr/>
        <p:txBody>
          <a:bodyPr/>
          <a:lstStyle/>
          <a:p>
            <a:fld id="{CE0C6C2C-9D03-4695-BC40-DFE471387F3E}" type="slidenum">
              <a:rPr lang="en-AU" smtClean="0"/>
              <a:t>‹#›</a:t>
            </a:fld>
            <a:endParaRPr lang="en-AU"/>
          </a:p>
        </p:txBody>
      </p:sp>
    </p:spTree>
    <p:extLst>
      <p:ext uri="{BB962C8B-B14F-4D97-AF65-F5344CB8AC3E}">
        <p14:creationId xmlns:p14="http://schemas.microsoft.com/office/powerpoint/2010/main" val="4159868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2F928-BED4-EA9A-8944-5964ACBD9BCD}"/>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68539DA-CDF6-63EF-4995-E6427C1FA8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47FE411-BBF7-8F73-4AB1-DB4F128D9BA2}"/>
              </a:ext>
            </a:extLst>
          </p:cNvPr>
          <p:cNvSpPr>
            <a:spLocks noGrp="1"/>
          </p:cNvSpPr>
          <p:nvPr>
            <p:ph type="dt" sz="half" idx="10"/>
          </p:nvPr>
        </p:nvSpPr>
        <p:spPr/>
        <p:txBody>
          <a:bodyPr/>
          <a:lstStyle/>
          <a:p>
            <a:fld id="{FAFC7210-B03C-4C81-BE58-23759B568EA7}" type="datetimeFigureOut">
              <a:rPr lang="en-AU" smtClean="0"/>
              <a:t>19/09/2024</a:t>
            </a:fld>
            <a:endParaRPr lang="en-AU"/>
          </a:p>
        </p:txBody>
      </p:sp>
      <p:sp>
        <p:nvSpPr>
          <p:cNvPr id="5" name="Footer Placeholder 4">
            <a:extLst>
              <a:ext uri="{FF2B5EF4-FFF2-40B4-BE49-F238E27FC236}">
                <a16:creationId xmlns:a16="http://schemas.microsoft.com/office/drawing/2014/main" id="{B1B4FC32-02DB-E31D-8991-0E2655ECE508}"/>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952BD439-E6C6-D4C7-247F-64FEF98E5469}"/>
              </a:ext>
            </a:extLst>
          </p:cNvPr>
          <p:cNvSpPr>
            <a:spLocks noGrp="1"/>
          </p:cNvSpPr>
          <p:nvPr>
            <p:ph type="sldNum" sz="quarter" idx="12"/>
          </p:nvPr>
        </p:nvSpPr>
        <p:spPr/>
        <p:txBody>
          <a:bodyPr/>
          <a:lstStyle/>
          <a:p>
            <a:fld id="{CE0C6C2C-9D03-4695-BC40-DFE471387F3E}" type="slidenum">
              <a:rPr lang="en-AU" smtClean="0"/>
              <a:t>‹#›</a:t>
            </a:fld>
            <a:endParaRPr lang="en-AU"/>
          </a:p>
        </p:txBody>
      </p:sp>
    </p:spTree>
    <p:extLst>
      <p:ext uri="{BB962C8B-B14F-4D97-AF65-F5344CB8AC3E}">
        <p14:creationId xmlns:p14="http://schemas.microsoft.com/office/powerpoint/2010/main" val="2156452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848C7-9C22-40F4-38A2-8FCA366A55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E7005F5D-BE98-D127-F10A-F6D72221B8F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D53473-7906-FA56-93BC-E414C6B2D0E3}"/>
              </a:ext>
            </a:extLst>
          </p:cNvPr>
          <p:cNvSpPr>
            <a:spLocks noGrp="1"/>
          </p:cNvSpPr>
          <p:nvPr>
            <p:ph type="dt" sz="half" idx="10"/>
          </p:nvPr>
        </p:nvSpPr>
        <p:spPr/>
        <p:txBody>
          <a:bodyPr/>
          <a:lstStyle/>
          <a:p>
            <a:fld id="{FAFC7210-B03C-4C81-BE58-23759B568EA7}" type="datetimeFigureOut">
              <a:rPr lang="en-AU" smtClean="0"/>
              <a:t>19/09/2024</a:t>
            </a:fld>
            <a:endParaRPr lang="en-AU"/>
          </a:p>
        </p:txBody>
      </p:sp>
      <p:sp>
        <p:nvSpPr>
          <p:cNvPr id="5" name="Footer Placeholder 4">
            <a:extLst>
              <a:ext uri="{FF2B5EF4-FFF2-40B4-BE49-F238E27FC236}">
                <a16:creationId xmlns:a16="http://schemas.microsoft.com/office/drawing/2014/main" id="{609549EF-B514-84AF-BB61-47782296D74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DA517D7-E263-5A98-7EC2-59DCBDB3C2D2}"/>
              </a:ext>
            </a:extLst>
          </p:cNvPr>
          <p:cNvSpPr>
            <a:spLocks noGrp="1"/>
          </p:cNvSpPr>
          <p:nvPr>
            <p:ph type="sldNum" sz="quarter" idx="12"/>
          </p:nvPr>
        </p:nvSpPr>
        <p:spPr/>
        <p:txBody>
          <a:bodyPr/>
          <a:lstStyle/>
          <a:p>
            <a:fld id="{CE0C6C2C-9D03-4695-BC40-DFE471387F3E}" type="slidenum">
              <a:rPr lang="en-AU" smtClean="0"/>
              <a:t>‹#›</a:t>
            </a:fld>
            <a:endParaRPr lang="en-AU"/>
          </a:p>
        </p:txBody>
      </p:sp>
    </p:spTree>
    <p:extLst>
      <p:ext uri="{BB962C8B-B14F-4D97-AF65-F5344CB8AC3E}">
        <p14:creationId xmlns:p14="http://schemas.microsoft.com/office/powerpoint/2010/main" val="1136844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6D5FC-0334-8487-FEBC-8EB06BCCB469}"/>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C6ADEAF4-1D5E-8DC4-5FDC-B9C000B8C15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859C6D23-858F-9E70-5C72-7F2CFA78EC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DAE90926-48FD-EBE9-39DC-5EC7EE87AC5B}"/>
              </a:ext>
            </a:extLst>
          </p:cNvPr>
          <p:cNvSpPr>
            <a:spLocks noGrp="1"/>
          </p:cNvSpPr>
          <p:nvPr>
            <p:ph type="dt" sz="half" idx="10"/>
          </p:nvPr>
        </p:nvSpPr>
        <p:spPr/>
        <p:txBody>
          <a:bodyPr/>
          <a:lstStyle/>
          <a:p>
            <a:fld id="{FAFC7210-B03C-4C81-BE58-23759B568EA7}" type="datetimeFigureOut">
              <a:rPr lang="en-AU" smtClean="0"/>
              <a:t>19/09/2024</a:t>
            </a:fld>
            <a:endParaRPr lang="en-AU"/>
          </a:p>
        </p:txBody>
      </p:sp>
      <p:sp>
        <p:nvSpPr>
          <p:cNvPr id="6" name="Footer Placeholder 5">
            <a:extLst>
              <a:ext uri="{FF2B5EF4-FFF2-40B4-BE49-F238E27FC236}">
                <a16:creationId xmlns:a16="http://schemas.microsoft.com/office/drawing/2014/main" id="{88AFCE90-8DC9-B0E0-C358-3FCCAD11A28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9B500DA1-02EB-EF48-8A7D-72CC187F6732}"/>
              </a:ext>
            </a:extLst>
          </p:cNvPr>
          <p:cNvSpPr>
            <a:spLocks noGrp="1"/>
          </p:cNvSpPr>
          <p:nvPr>
            <p:ph type="sldNum" sz="quarter" idx="12"/>
          </p:nvPr>
        </p:nvSpPr>
        <p:spPr/>
        <p:txBody>
          <a:bodyPr/>
          <a:lstStyle/>
          <a:p>
            <a:fld id="{CE0C6C2C-9D03-4695-BC40-DFE471387F3E}" type="slidenum">
              <a:rPr lang="en-AU" smtClean="0"/>
              <a:t>‹#›</a:t>
            </a:fld>
            <a:endParaRPr lang="en-AU"/>
          </a:p>
        </p:txBody>
      </p:sp>
    </p:spTree>
    <p:extLst>
      <p:ext uri="{BB962C8B-B14F-4D97-AF65-F5344CB8AC3E}">
        <p14:creationId xmlns:p14="http://schemas.microsoft.com/office/powerpoint/2010/main" val="48310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6D794-1DD4-C75E-FCEF-6203AA9EF8FA}"/>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D94ED75-42F7-5F8C-D0DD-B852255F59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06C3AB-B42C-54C7-A1F4-01D7116CE85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0E486258-761D-9F28-7FCB-1BFEC70420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3C1F22-FFE7-4466-3F8D-ED3F3EABD01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FBE010AD-32D4-244F-73A3-AC5A66AB3437}"/>
              </a:ext>
            </a:extLst>
          </p:cNvPr>
          <p:cNvSpPr>
            <a:spLocks noGrp="1"/>
          </p:cNvSpPr>
          <p:nvPr>
            <p:ph type="dt" sz="half" idx="10"/>
          </p:nvPr>
        </p:nvSpPr>
        <p:spPr/>
        <p:txBody>
          <a:bodyPr/>
          <a:lstStyle/>
          <a:p>
            <a:fld id="{FAFC7210-B03C-4C81-BE58-23759B568EA7}" type="datetimeFigureOut">
              <a:rPr lang="en-AU" smtClean="0"/>
              <a:t>19/09/2024</a:t>
            </a:fld>
            <a:endParaRPr lang="en-AU"/>
          </a:p>
        </p:txBody>
      </p:sp>
      <p:sp>
        <p:nvSpPr>
          <p:cNvPr id="8" name="Footer Placeholder 7">
            <a:extLst>
              <a:ext uri="{FF2B5EF4-FFF2-40B4-BE49-F238E27FC236}">
                <a16:creationId xmlns:a16="http://schemas.microsoft.com/office/drawing/2014/main" id="{0CB84D09-83CC-ECB9-4252-642A0CC02F18}"/>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1155D970-D449-2EBA-A0F8-AEDBB4A775A9}"/>
              </a:ext>
            </a:extLst>
          </p:cNvPr>
          <p:cNvSpPr>
            <a:spLocks noGrp="1"/>
          </p:cNvSpPr>
          <p:nvPr>
            <p:ph type="sldNum" sz="quarter" idx="12"/>
          </p:nvPr>
        </p:nvSpPr>
        <p:spPr/>
        <p:txBody>
          <a:bodyPr/>
          <a:lstStyle/>
          <a:p>
            <a:fld id="{CE0C6C2C-9D03-4695-BC40-DFE471387F3E}" type="slidenum">
              <a:rPr lang="en-AU" smtClean="0"/>
              <a:t>‹#›</a:t>
            </a:fld>
            <a:endParaRPr lang="en-AU"/>
          </a:p>
        </p:txBody>
      </p:sp>
    </p:spTree>
    <p:extLst>
      <p:ext uri="{BB962C8B-B14F-4D97-AF65-F5344CB8AC3E}">
        <p14:creationId xmlns:p14="http://schemas.microsoft.com/office/powerpoint/2010/main" val="3119842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737B8-888C-C494-DF4C-E6F0AF253357}"/>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13EB4B68-C88E-8D5F-5524-1EB0AB0AA0B4}"/>
              </a:ext>
            </a:extLst>
          </p:cNvPr>
          <p:cNvSpPr>
            <a:spLocks noGrp="1"/>
          </p:cNvSpPr>
          <p:nvPr>
            <p:ph type="dt" sz="half" idx="10"/>
          </p:nvPr>
        </p:nvSpPr>
        <p:spPr/>
        <p:txBody>
          <a:bodyPr/>
          <a:lstStyle/>
          <a:p>
            <a:fld id="{FAFC7210-B03C-4C81-BE58-23759B568EA7}" type="datetimeFigureOut">
              <a:rPr lang="en-AU" smtClean="0"/>
              <a:t>19/09/2024</a:t>
            </a:fld>
            <a:endParaRPr lang="en-AU"/>
          </a:p>
        </p:txBody>
      </p:sp>
      <p:sp>
        <p:nvSpPr>
          <p:cNvPr id="4" name="Footer Placeholder 3">
            <a:extLst>
              <a:ext uri="{FF2B5EF4-FFF2-40B4-BE49-F238E27FC236}">
                <a16:creationId xmlns:a16="http://schemas.microsoft.com/office/drawing/2014/main" id="{48F5D3C2-270B-6D55-B1A7-7BB028583954}"/>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FD22DB73-3C92-26C3-C2B7-9EAAC6A0B284}"/>
              </a:ext>
            </a:extLst>
          </p:cNvPr>
          <p:cNvSpPr>
            <a:spLocks noGrp="1"/>
          </p:cNvSpPr>
          <p:nvPr>
            <p:ph type="sldNum" sz="quarter" idx="12"/>
          </p:nvPr>
        </p:nvSpPr>
        <p:spPr/>
        <p:txBody>
          <a:bodyPr/>
          <a:lstStyle/>
          <a:p>
            <a:fld id="{CE0C6C2C-9D03-4695-BC40-DFE471387F3E}" type="slidenum">
              <a:rPr lang="en-AU" smtClean="0"/>
              <a:t>‹#›</a:t>
            </a:fld>
            <a:endParaRPr lang="en-AU"/>
          </a:p>
        </p:txBody>
      </p:sp>
    </p:spTree>
    <p:extLst>
      <p:ext uri="{BB962C8B-B14F-4D97-AF65-F5344CB8AC3E}">
        <p14:creationId xmlns:p14="http://schemas.microsoft.com/office/powerpoint/2010/main" val="2909995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265823-B01C-8FE3-FB3F-0927A883C56D}"/>
              </a:ext>
            </a:extLst>
          </p:cNvPr>
          <p:cNvSpPr>
            <a:spLocks noGrp="1"/>
          </p:cNvSpPr>
          <p:nvPr>
            <p:ph type="dt" sz="half" idx="10"/>
          </p:nvPr>
        </p:nvSpPr>
        <p:spPr/>
        <p:txBody>
          <a:bodyPr/>
          <a:lstStyle/>
          <a:p>
            <a:fld id="{FAFC7210-B03C-4C81-BE58-23759B568EA7}" type="datetimeFigureOut">
              <a:rPr lang="en-AU" smtClean="0"/>
              <a:t>19/09/2024</a:t>
            </a:fld>
            <a:endParaRPr lang="en-AU"/>
          </a:p>
        </p:txBody>
      </p:sp>
      <p:sp>
        <p:nvSpPr>
          <p:cNvPr id="3" name="Footer Placeholder 2">
            <a:extLst>
              <a:ext uri="{FF2B5EF4-FFF2-40B4-BE49-F238E27FC236}">
                <a16:creationId xmlns:a16="http://schemas.microsoft.com/office/drawing/2014/main" id="{69E082FF-5413-13A2-9E6E-5B0F74965B71}"/>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3F01A7AF-713B-E93A-5BC8-A67D8D407041}"/>
              </a:ext>
            </a:extLst>
          </p:cNvPr>
          <p:cNvSpPr>
            <a:spLocks noGrp="1"/>
          </p:cNvSpPr>
          <p:nvPr>
            <p:ph type="sldNum" sz="quarter" idx="12"/>
          </p:nvPr>
        </p:nvSpPr>
        <p:spPr/>
        <p:txBody>
          <a:bodyPr/>
          <a:lstStyle/>
          <a:p>
            <a:fld id="{CE0C6C2C-9D03-4695-BC40-DFE471387F3E}" type="slidenum">
              <a:rPr lang="en-AU" smtClean="0"/>
              <a:t>‹#›</a:t>
            </a:fld>
            <a:endParaRPr lang="en-AU"/>
          </a:p>
        </p:txBody>
      </p:sp>
    </p:spTree>
    <p:extLst>
      <p:ext uri="{BB962C8B-B14F-4D97-AF65-F5344CB8AC3E}">
        <p14:creationId xmlns:p14="http://schemas.microsoft.com/office/powerpoint/2010/main" val="710026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5CBA5-7BC9-8FCE-0629-E3A218FA2C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33D8F5ED-A8B5-AC2A-5743-EE87318BB3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82EC0E75-B270-F343-C942-4863D07CDC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1D8505-FDB3-FC61-6D28-0672E100017A}"/>
              </a:ext>
            </a:extLst>
          </p:cNvPr>
          <p:cNvSpPr>
            <a:spLocks noGrp="1"/>
          </p:cNvSpPr>
          <p:nvPr>
            <p:ph type="dt" sz="half" idx="10"/>
          </p:nvPr>
        </p:nvSpPr>
        <p:spPr/>
        <p:txBody>
          <a:bodyPr/>
          <a:lstStyle/>
          <a:p>
            <a:fld id="{FAFC7210-B03C-4C81-BE58-23759B568EA7}" type="datetimeFigureOut">
              <a:rPr lang="en-AU" smtClean="0"/>
              <a:t>19/09/2024</a:t>
            </a:fld>
            <a:endParaRPr lang="en-AU"/>
          </a:p>
        </p:txBody>
      </p:sp>
      <p:sp>
        <p:nvSpPr>
          <p:cNvPr id="6" name="Footer Placeholder 5">
            <a:extLst>
              <a:ext uri="{FF2B5EF4-FFF2-40B4-BE49-F238E27FC236}">
                <a16:creationId xmlns:a16="http://schemas.microsoft.com/office/drawing/2014/main" id="{F47A08B1-3426-4385-F656-DE79895FC87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F706434-0155-7EF8-E2E4-6AFB67676CAF}"/>
              </a:ext>
            </a:extLst>
          </p:cNvPr>
          <p:cNvSpPr>
            <a:spLocks noGrp="1"/>
          </p:cNvSpPr>
          <p:nvPr>
            <p:ph type="sldNum" sz="quarter" idx="12"/>
          </p:nvPr>
        </p:nvSpPr>
        <p:spPr/>
        <p:txBody>
          <a:bodyPr/>
          <a:lstStyle/>
          <a:p>
            <a:fld id="{CE0C6C2C-9D03-4695-BC40-DFE471387F3E}" type="slidenum">
              <a:rPr lang="en-AU" smtClean="0"/>
              <a:t>‹#›</a:t>
            </a:fld>
            <a:endParaRPr lang="en-AU"/>
          </a:p>
        </p:txBody>
      </p:sp>
    </p:spTree>
    <p:extLst>
      <p:ext uri="{BB962C8B-B14F-4D97-AF65-F5344CB8AC3E}">
        <p14:creationId xmlns:p14="http://schemas.microsoft.com/office/powerpoint/2010/main" val="826166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1DAFC-A29E-8334-8058-716315BCB5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5E23F2F2-704F-3BFD-41AC-3A67B23C4C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DFA25993-5CDE-2A6A-422E-BA5958AD58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529414-8F27-DC98-B049-5648C8270BB3}"/>
              </a:ext>
            </a:extLst>
          </p:cNvPr>
          <p:cNvSpPr>
            <a:spLocks noGrp="1"/>
          </p:cNvSpPr>
          <p:nvPr>
            <p:ph type="dt" sz="half" idx="10"/>
          </p:nvPr>
        </p:nvSpPr>
        <p:spPr/>
        <p:txBody>
          <a:bodyPr/>
          <a:lstStyle/>
          <a:p>
            <a:fld id="{FAFC7210-B03C-4C81-BE58-23759B568EA7}" type="datetimeFigureOut">
              <a:rPr lang="en-AU" smtClean="0"/>
              <a:t>19/09/2024</a:t>
            </a:fld>
            <a:endParaRPr lang="en-AU"/>
          </a:p>
        </p:txBody>
      </p:sp>
      <p:sp>
        <p:nvSpPr>
          <p:cNvPr id="6" name="Footer Placeholder 5">
            <a:extLst>
              <a:ext uri="{FF2B5EF4-FFF2-40B4-BE49-F238E27FC236}">
                <a16:creationId xmlns:a16="http://schemas.microsoft.com/office/drawing/2014/main" id="{D1F3EF91-442A-C1C4-2C51-B1085E53012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D22B2AA4-50E6-F1A2-2335-4E155FD29C06}"/>
              </a:ext>
            </a:extLst>
          </p:cNvPr>
          <p:cNvSpPr>
            <a:spLocks noGrp="1"/>
          </p:cNvSpPr>
          <p:nvPr>
            <p:ph type="sldNum" sz="quarter" idx="12"/>
          </p:nvPr>
        </p:nvSpPr>
        <p:spPr/>
        <p:txBody>
          <a:bodyPr/>
          <a:lstStyle/>
          <a:p>
            <a:fld id="{CE0C6C2C-9D03-4695-BC40-DFE471387F3E}" type="slidenum">
              <a:rPr lang="en-AU" smtClean="0"/>
              <a:t>‹#›</a:t>
            </a:fld>
            <a:endParaRPr lang="en-AU"/>
          </a:p>
        </p:txBody>
      </p:sp>
    </p:spTree>
    <p:extLst>
      <p:ext uri="{BB962C8B-B14F-4D97-AF65-F5344CB8AC3E}">
        <p14:creationId xmlns:p14="http://schemas.microsoft.com/office/powerpoint/2010/main" val="2510439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0C9151-7C31-DDBE-57C9-96D3D894A2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D2F341C8-AA84-D85C-2299-6A985AF2F7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2076003-A03A-F54D-E39B-A16D77AED8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AFC7210-B03C-4C81-BE58-23759B568EA7}" type="datetimeFigureOut">
              <a:rPr lang="en-AU" smtClean="0"/>
              <a:t>19/09/2024</a:t>
            </a:fld>
            <a:endParaRPr lang="en-AU"/>
          </a:p>
        </p:txBody>
      </p:sp>
      <p:sp>
        <p:nvSpPr>
          <p:cNvPr id="5" name="Footer Placeholder 4">
            <a:extLst>
              <a:ext uri="{FF2B5EF4-FFF2-40B4-BE49-F238E27FC236}">
                <a16:creationId xmlns:a16="http://schemas.microsoft.com/office/drawing/2014/main" id="{0893EFE0-C6CD-14A8-0E12-3376A97ED8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18275B45-791F-A572-BEE8-24A2605265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E0C6C2C-9D03-4695-BC40-DFE471387F3E}" type="slidenum">
              <a:rPr lang="en-AU" smtClean="0"/>
              <a:t>‹#›</a:t>
            </a:fld>
            <a:endParaRPr lang="en-AU"/>
          </a:p>
        </p:txBody>
      </p:sp>
    </p:spTree>
    <p:extLst>
      <p:ext uri="{BB962C8B-B14F-4D97-AF65-F5344CB8AC3E}">
        <p14:creationId xmlns:p14="http://schemas.microsoft.com/office/powerpoint/2010/main" val="1821061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epbcpublicportal.awe.gov.au/all-referral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www.statedevelopment.qld.gov.au/__data/assets/pdf_file/0017/17405/social-impact-assessment-guideline.pdf"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s://www.epw.qld.gov.au/__data/assets/pdf_file/0030/32988/queensland-supergrid-infrastructure-blueprint.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394DC-A528-6EF3-6C33-CD4695221A38}"/>
              </a:ext>
            </a:extLst>
          </p:cNvPr>
          <p:cNvSpPr>
            <a:spLocks noGrp="1"/>
          </p:cNvSpPr>
          <p:nvPr>
            <p:ph type="ctrTitle"/>
          </p:nvPr>
        </p:nvSpPr>
        <p:spPr/>
        <p:txBody>
          <a:bodyPr>
            <a:normAutofit/>
          </a:bodyPr>
          <a:lstStyle/>
          <a:p>
            <a:r>
              <a:rPr lang="en-US" sz="4000" b="1" dirty="0" err="1">
                <a:solidFill>
                  <a:schemeClr val="accent4">
                    <a:lumMod val="75000"/>
                  </a:schemeClr>
                </a:solidFill>
              </a:rPr>
              <a:t>Eungella</a:t>
            </a:r>
            <a:r>
              <a:rPr lang="en-US" sz="4000" b="1" dirty="0">
                <a:solidFill>
                  <a:schemeClr val="accent4">
                    <a:lumMod val="75000"/>
                  </a:schemeClr>
                </a:solidFill>
              </a:rPr>
              <a:t> Pioneer-Burdekin PHES Proposal: Assessment Process</a:t>
            </a:r>
            <a:endParaRPr lang="en-AU" sz="4000" b="1" dirty="0">
              <a:solidFill>
                <a:schemeClr val="accent4">
                  <a:lumMod val="75000"/>
                </a:schemeClr>
              </a:solidFill>
            </a:endParaRPr>
          </a:p>
        </p:txBody>
      </p:sp>
      <p:sp>
        <p:nvSpPr>
          <p:cNvPr id="3" name="Subtitle 2">
            <a:extLst>
              <a:ext uri="{FF2B5EF4-FFF2-40B4-BE49-F238E27FC236}">
                <a16:creationId xmlns:a16="http://schemas.microsoft.com/office/drawing/2014/main" id="{69C0D4E7-0766-5395-133A-87CA3242F9CB}"/>
              </a:ext>
            </a:extLst>
          </p:cNvPr>
          <p:cNvSpPr>
            <a:spLocks noGrp="1"/>
          </p:cNvSpPr>
          <p:nvPr>
            <p:ph type="subTitle" idx="1"/>
          </p:nvPr>
        </p:nvSpPr>
        <p:spPr/>
        <p:txBody>
          <a:bodyPr/>
          <a:lstStyle/>
          <a:p>
            <a:r>
              <a:rPr lang="en-US" dirty="0"/>
              <a:t>Patricia Julien</a:t>
            </a:r>
          </a:p>
          <a:p>
            <a:r>
              <a:rPr lang="en-US" dirty="0"/>
              <a:t>18</a:t>
            </a:r>
            <a:r>
              <a:rPr lang="en-US" baseline="30000" dirty="0"/>
              <a:t>th</a:t>
            </a:r>
            <a:r>
              <a:rPr lang="en-US" dirty="0"/>
              <a:t> September 2024</a:t>
            </a:r>
            <a:endParaRPr lang="en-AU" dirty="0"/>
          </a:p>
        </p:txBody>
      </p:sp>
    </p:spTree>
    <p:extLst>
      <p:ext uri="{BB962C8B-B14F-4D97-AF65-F5344CB8AC3E}">
        <p14:creationId xmlns:p14="http://schemas.microsoft.com/office/powerpoint/2010/main" val="852400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EB196-D224-69DA-96C5-C7519F8CC0D7}"/>
              </a:ext>
            </a:extLst>
          </p:cNvPr>
          <p:cNvSpPr>
            <a:spLocks noGrp="1"/>
          </p:cNvSpPr>
          <p:nvPr>
            <p:ph type="title"/>
          </p:nvPr>
        </p:nvSpPr>
        <p:spPr>
          <a:xfrm>
            <a:off x="943582" y="365126"/>
            <a:ext cx="10410217" cy="811922"/>
          </a:xfrm>
        </p:spPr>
        <p:txBody>
          <a:bodyPr>
            <a:normAutofit/>
          </a:bodyPr>
          <a:lstStyle/>
          <a:p>
            <a:pPr algn="ctr"/>
            <a:r>
              <a:rPr lang="en-US" sz="4000" b="1" dirty="0">
                <a:solidFill>
                  <a:srgbClr val="0070C0"/>
                </a:solidFill>
              </a:rPr>
              <a:t>Role of the Australian government</a:t>
            </a:r>
            <a:endParaRPr lang="en-AU" sz="4000" b="1" dirty="0">
              <a:solidFill>
                <a:srgbClr val="0070C0"/>
              </a:solidFill>
            </a:endParaRPr>
          </a:p>
        </p:txBody>
      </p:sp>
      <p:sp>
        <p:nvSpPr>
          <p:cNvPr id="3" name="Content Placeholder 2">
            <a:extLst>
              <a:ext uri="{FF2B5EF4-FFF2-40B4-BE49-F238E27FC236}">
                <a16:creationId xmlns:a16="http://schemas.microsoft.com/office/drawing/2014/main" id="{4E70BFD4-9056-3666-3F70-8C4A76B621B0}"/>
              </a:ext>
            </a:extLst>
          </p:cNvPr>
          <p:cNvSpPr>
            <a:spLocks noGrp="1"/>
          </p:cNvSpPr>
          <p:nvPr>
            <p:ph idx="1"/>
          </p:nvPr>
        </p:nvSpPr>
        <p:spPr>
          <a:xfrm>
            <a:off x="838199" y="1514339"/>
            <a:ext cx="10679350" cy="4978535"/>
          </a:xfrm>
        </p:spPr>
        <p:txBody>
          <a:bodyPr>
            <a:normAutofit/>
          </a:bodyPr>
          <a:lstStyle/>
          <a:p>
            <a:r>
              <a:rPr lang="en-US" sz="2400" dirty="0"/>
              <a:t>If the project will or is likely to adversely impact Matters of National Environmental Significance (MNES) an </a:t>
            </a:r>
            <a:r>
              <a:rPr lang="en-US" sz="2400" dirty="0">
                <a:highlight>
                  <a:srgbClr val="FFFF00"/>
                </a:highlight>
              </a:rPr>
              <a:t>EPBC Referral </a:t>
            </a:r>
            <a:r>
              <a:rPr lang="en-US" sz="2400" dirty="0"/>
              <a:t>to the department of Climate Change, Energy and Water (DCCEW) is required. EPBC is the national Environmental Protection and Biodiversity Conservation Act.</a:t>
            </a:r>
          </a:p>
          <a:p>
            <a:r>
              <a:rPr lang="en-US" sz="2400" dirty="0">
                <a:highlight>
                  <a:srgbClr val="FFFF00"/>
                </a:highlight>
              </a:rPr>
              <a:t>The community has the right to make comments </a:t>
            </a:r>
            <a:r>
              <a:rPr lang="en-US" sz="2400" dirty="0"/>
              <a:t>on any Referral and add information missing from the development proponent’s Referral.</a:t>
            </a:r>
          </a:p>
          <a:p>
            <a:r>
              <a:rPr lang="en-US" sz="2400" dirty="0"/>
              <a:t>If the impacts are significant and cannot be mitigated, remediated or offset the project can be refused. Refusal is extremely rare.</a:t>
            </a:r>
          </a:p>
          <a:p>
            <a:r>
              <a:rPr lang="en-US" sz="2400" dirty="0"/>
              <a:t>Usually, the Australian Environment Minister sets conditions to remove or reduce adverse impacts on any MNES.</a:t>
            </a:r>
          </a:p>
          <a:p>
            <a:pPr marL="0" indent="0" algn="ctr">
              <a:buNone/>
            </a:pPr>
            <a:endParaRPr lang="en-AU" dirty="0"/>
          </a:p>
        </p:txBody>
      </p:sp>
      <p:pic>
        <p:nvPicPr>
          <p:cNvPr id="5" name="Picture 4">
            <a:extLst>
              <a:ext uri="{FF2B5EF4-FFF2-40B4-BE49-F238E27FC236}">
                <a16:creationId xmlns:a16="http://schemas.microsoft.com/office/drawing/2014/main" id="{57390603-7811-ADD3-7106-87DD4E87BD47}"/>
              </a:ext>
            </a:extLst>
          </p:cNvPr>
          <p:cNvPicPr>
            <a:picLocks noChangeAspect="1"/>
          </p:cNvPicPr>
          <p:nvPr/>
        </p:nvPicPr>
        <p:blipFill>
          <a:blip r:embed="rId2"/>
          <a:stretch>
            <a:fillRect/>
          </a:stretch>
        </p:blipFill>
        <p:spPr>
          <a:xfrm>
            <a:off x="3321958" y="5320224"/>
            <a:ext cx="4236434" cy="1135200"/>
          </a:xfrm>
          <a:prstGeom prst="rect">
            <a:avLst/>
          </a:prstGeom>
        </p:spPr>
      </p:pic>
    </p:spTree>
    <p:extLst>
      <p:ext uri="{BB962C8B-B14F-4D97-AF65-F5344CB8AC3E}">
        <p14:creationId xmlns:p14="http://schemas.microsoft.com/office/powerpoint/2010/main" val="3904977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36ACD-5E8A-4D69-D53C-F8C5F47810C4}"/>
              </a:ext>
            </a:extLst>
          </p:cNvPr>
          <p:cNvSpPr>
            <a:spLocks noGrp="1"/>
          </p:cNvSpPr>
          <p:nvPr>
            <p:ph type="title"/>
          </p:nvPr>
        </p:nvSpPr>
        <p:spPr>
          <a:xfrm>
            <a:off x="943584" y="544749"/>
            <a:ext cx="10136220" cy="1556425"/>
          </a:xfrm>
        </p:spPr>
        <p:txBody>
          <a:bodyPr>
            <a:normAutofit fontScale="90000"/>
          </a:bodyPr>
          <a:lstStyle/>
          <a:p>
            <a:pPr algn="ctr"/>
            <a:br>
              <a:rPr lang="en-US" sz="3100" b="1" dirty="0">
                <a:solidFill>
                  <a:srgbClr val="FF0000"/>
                </a:solidFill>
                <a:highlight>
                  <a:srgbClr val="FFFF00"/>
                </a:highlight>
              </a:rPr>
            </a:br>
            <a:r>
              <a:rPr lang="en-US" sz="3100" b="1" dirty="0">
                <a:solidFill>
                  <a:srgbClr val="FF0000"/>
                </a:solidFill>
                <a:highlight>
                  <a:srgbClr val="FFFF00"/>
                </a:highlight>
              </a:rPr>
              <a:t>IMPORTANT: EPBC Referrals</a:t>
            </a:r>
            <a:br>
              <a:rPr lang="en-US" sz="3100" b="1" dirty="0">
                <a:solidFill>
                  <a:srgbClr val="FF0000"/>
                </a:solidFill>
                <a:highlight>
                  <a:srgbClr val="FFFF00"/>
                </a:highlight>
              </a:rPr>
            </a:br>
            <a:r>
              <a:rPr lang="en-US" sz="3100" b="1" dirty="0">
                <a:solidFill>
                  <a:srgbClr val="FF0000"/>
                </a:solidFill>
                <a:highlight>
                  <a:srgbClr val="FFFF00"/>
                </a:highlight>
              </a:rPr>
              <a:t>(You have 20 business days to comment)</a:t>
            </a:r>
            <a:r>
              <a:rPr lang="en-US" sz="3100" dirty="0">
                <a:highlight>
                  <a:srgbClr val="FFFF00"/>
                </a:highlight>
              </a:rPr>
              <a:t> </a:t>
            </a:r>
            <a:br>
              <a:rPr lang="en-US" sz="3100" dirty="0">
                <a:highlight>
                  <a:srgbClr val="FFFF00"/>
                </a:highlight>
              </a:rPr>
            </a:br>
            <a:r>
              <a:rPr lang="en-US" sz="3100" dirty="0">
                <a:solidFill>
                  <a:srgbClr val="FF0000"/>
                </a:solidFill>
                <a:highlight>
                  <a:srgbClr val="FFFF00"/>
                </a:highlight>
              </a:rPr>
              <a:t>******************************************</a:t>
            </a:r>
            <a:br>
              <a:rPr lang="en-US" sz="4400" b="1" dirty="0">
                <a:solidFill>
                  <a:srgbClr val="FF0000"/>
                </a:solidFill>
                <a:highlight>
                  <a:srgbClr val="FFFF00"/>
                </a:highlight>
              </a:rPr>
            </a:br>
            <a:endParaRPr lang="en-AU" dirty="0"/>
          </a:p>
        </p:txBody>
      </p:sp>
      <p:sp>
        <p:nvSpPr>
          <p:cNvPr id="3" name="Content Placeholder 2">
            <a:extLst>
              <a:ext uri="{FF2B5EF4-FFF2-40B4-BE49-F238E27FC236}">
                <a16:creationId xmlns:a16="http://schemas.microsoft.com/office/drawing/2014/main" id="{923C17FD-789D-D8A8-EAB1-29866C3B572F}"/>
              </a:ext>
            </a:extLst>
          </p:cNvPr>
          <p:cNvSpPr>
            <a:spLocks noGrp="1"/>
          </p:cNvSpPr>
          <p:nvPr>
            <p:ph idx="1"/>
          </p:nvPr>
        </p:nvSpPr>
        <p:spPr>
          <a:xfrm>
            <a:off x="838200" y="2101173"/>
            <a:ext cx="10241604" cy="3628417"/>
          </a:xfrm>
        </p:spPr>
        <p:txBody>
          <a:bodyPr>
            <a:normAutofit fontScale="70000" lnSpcReduction="20000"/>
          </a:bodyPr>
          <a:lstStyle/>
          <a:p>
            <a:r>
              <a:rPr lang="en-US" sz="2800" dirty="0"/>
              <a:t>The community has the right to review and provide information/data on any EPBC Referral by </a:t>
            </a:r>
            <a:r>
              <a:rPr lang="en-US" sz="2800" dirty="0" err="1"/>
              <a:t>QldHydro</a:t>
            </a:r>
            <a:r>
              <a:rPr lang="en-US" sz="2800" dirty="0"/>
              <a:t>  especially if information on impacts and their severity on MNES are missed. MNES can be found in a </a:t>
            </a:r>
            <a:r>
              <a:rPr lang="en-US" sz="2800" b="1" dirty="0"/>
              <a:t>Protected Matters Search </a:t>
            </a:r>
            <a:r>
              <a:rPr lang="en-US" sz="2800" dirty="0"/>
              <a:t>of the DCCEW website. </a:t>
            </a:r>
          </a:p>
          <a:p>
            <a:r>
              <a:rPr lang="en-US" dirty="0" err="1"/>
              <a:t>QldHydro</a:t>
            </a:r>
            <a:r>
              <a:rPr lang="en-US" dirty="0"/>
              <a:t> must respond to the Department and address any issues the Department requests. </a:t>
            </a:r>
          </a:p>
          <a:p>
            <a:r>
              <a:rPr lang="en-US" dirty="0"/>
              <a:t>Ecologist </a:t>
            </a:r>
            <a:r>
              <a:rPr lang="en-US" dirty="0" err="1"/>
              <a:t>Sybelle</a:t>
            </a:r>
            <a:r>
              <a:rPr lang="en-US" dirty="0"/>
              <a:t> Foxcroft will provide a list of MSES species and short-range endemic species found nowhere else but in the development impact areas.</a:t>
            </a:r>
          </a:p>
          <a:p>
            <a:r>
              <a:rPr lang="en-US" sz="2800" dirty="0"/>
              <a:t>Appoint one or two community members to review every two days the </a:t>
            </a:r>
            <a:r>
              <a:rPr lang="en-US" dirty="0"/>
              <a:t>EPBC Referral website to see if </a:t>
            </a:r>
            <a:r>
              <a:rPr lang="en-US" dirty="0" err="1"/>
              <a:t>QldHydro</a:t>
            </a:r>
            <a:r>
              <a:rPr lang="en-US" dirty="0"/>
              <a:t> has made a Referral. This is likely if and as soon as the Labor is re-elected and after the DAR is released around Christmas. </a:t>
            </a:r>
            <a:r>
              <a:rPr lang="en-US" dirty="0">
                <a:highlight>
                  <a:srgbClr val="FFFF00"/>
                </a:highlight>
              </a:rPr>
              <a:t>But it is recommended that you begin to monitor it starting now.</a:t>
            </a:r>
          </a:p>
          <a:p>
            <a:r>
              <a:rPr lang="en-US" dirty="0"/>
              <a:t>EPBC Referrals at </a:t>
            </a:r>
            <a:r>
              <a:rPr lang="en-US" dirty="0">
                <a:hlinkClick r:id="rId2"/>
              </a:rPr>
              <a:t>https://epbcpublicportal.awe.gov.au/all-referrals/</a:t>
            </a:r>
            <a:endParaRPr lang="en-US" dirty="0"/>
          </a:p>
          <a:p>
            <a:r>
              <a:rPr lang="en-US" dirty="0"/>
              <a:t>Ask us for help if needed to know what to search for. Recommend the term “</a:t>
            </a:r>
            <a:r>
              <a:rPr lang="en-US" dirty="0" err="1"/>
              <a:t>QldHydro</a:t>
            </a:r>
            <a:r>
              <a:rPr lang="en-US" dirty="0"/>
              <a:t>”</a:t>
            </a:r>
          </a:p>
          <a:p>
            <a:endParaRPr lang="en-US" dirty="0"/>
          </a:p>
          <a:p>
            <a:endParaRPr lang="en-US" sz="2800" dirty="0"/>
          </a:p>
          <a:p>
            <a:endParaRPr lang="en-AU" dirty="0"/>
          </a:p>
        </p:txBody>
      </p:sp>
    </p:spTree>
    <p:extLst>
      <p:ext uri="{BB962C8B-B14F-4D97-AF65-F5344CB8AC3E}">
        <p14:creationId xmlns:p14="http://schemas.microsoft.com/office/powerpoint/2010/main" val="3376479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8908E-9DC2-EDBF-ECCE-48B7FA7FDEB0}"/>
              </a:ext>
            </a:extLst>
          </p:cNvPr>
          <p:cNvSpPr>
            <a:spLocks noGrp="1"/>
          </p:cNvSpPr>
          <p:nvPr>
            <p:ph type="title"/>
          </p:nvPr>
        </p:nvSpPr>
        <p:spPr>
          <a:xfrm>
            <a:off x="838200" y="365126"/>
            <a:ext cx="10515600" cy="734100"/>
          </a:xfrm>
        </p:spPr>
        <p:txBody>
          <a:bodyPr>
            <a:normAutofit/>
          </a:bodyPr>
          <a:lstStyle/>
          <a:p>
            <a:pPr algn="ctr"/>
            <a:r>
              <a:rPr lang="en-US" sz="3200" b="1" dirty="0">
                <a:solidFill>
                  <a:srgbClr val="0070C0"/>
                </a:solidFill>
              </a:rPr>
              <a:t>Environmental Impact Assessment Process</a:t>
            </a:r>
            <a:endParaRPr lang="en-AU" sz="3200" b="1" dirty="0">
              <a:solidFill>
                <a:srgbClr val="0070C0"/>
              </a:solidFill>
            </a:endParaRPr>
          </a:p>
        </p:txBody>
      </p:sp>
      <p:sp>
        <p:nvSpPr>
          <p:cNvPr id="3" name="Content Placeholder 2">
            <a:extLst>
              <a:ext uri="{FF2B5EF4-FFF2-40B4-BE49-F238E27FC236}">
                <a16:creationId xmlns:a16="http://schemas.microsoft.com/office/drawing/2014/main" id="{1C272CC8-D5B3-5BE9-EED7-AEBA74CEC643}"/>
              </a:ext>
            </a:extLst>
          </p:cNvPr>
          <p:cNvSpPr>
            <a:spLocks noGrp="1"/>
          </p:cNvSpPr>
          <p:nvPr>
            <p:ph idx="1"/>
          </p:nvPr>
        </p:nvSpPr>
        <p:spPr>
          <a:xfrm>
            <a:off x="838200" y="1206228"/>
            <a:ext cx="10515600" cy="4786009"/>
          </a:xfrm>
        </p:spPr>
        <p:txBody>
          <a:bodyPr>
            <a:normAutofit/>
          </a:bodyPr>
          <a:lstStyle/>
          <a:p>
            <a:r>
              <a:rPr lang="en-US" sz="2000" dirty="0"/>
              <a:t>If the Queensland government decides to proceed the next stage (they say after the DAR is released around Christmas) is the </a:t>
            </a:r>
            <a:r>
              <a:rPr lang="en-US" sz="2000" dirty="0">
                <a:highlight>
                  <a:srgbClr val="FFFF00"/>
                </a:highlight>
              </a:rPr>
              <a:t>preparation of an EIS overseen by the Queensland Department of State Development </a:t>
            </a:r>
            <a:r>
              <a:rPr lang="en-US" sz="2000" dirty="0"/>
              <a:t>with the final decision by the Coordinator-General of this department. </a:t>
            </a:r>
          </a:p>
          <a:p>
            <a:r>
              <a:rPr lang="en-US" sz="2000" dirty="0"/>
              <a:t>Check https://www.statedevelopment.qld.gov.au/coordinator-general/assessments-and-approvals</a:t>
            </a:r>
          </a:p>
          <a:p>
            <a:r>
              <a:rPr lang="en-US" sz="2000" dirty="0"/>
              <a:t>The DSD coordinates input from various departments to prepare the </a:t>
            </a:r>
            <a:r>
              <a:rPr lang="en-US" sz="2000" b="1" dirty="0">
                <a:highlight>
                  <a:srgbClr val="FFFF00"/>
                </a:highlight>
              </a:rPr>
              <a:t>draft Terms of Reference </a:t>
            </a:r>
            <a:r>
              <a:rPr lang="en-US" sz="2000" dirty="0"/>
              <a:t>for the development and assess subsequent information provided by the project’s proponent. The C-G can ask for further information as the assessment proceeds.</a:t>
            </a:r>
          </a:p>
          <a:p>
            <a:endParaRPr lang="en-AU" sz="2000" dirty="0"/>
          </a:p>
        </p:txBody>
      </p:sp>
      <p:pic>
        <p:nvPicPr>
          <p:cNvPr id="5" name="Picture 4">
            <a:extLst>
              <a:ext uri="{FF2B5EF4-FFF2-40B4-BE49-F238E27FC236}">
                <a16:creationId xmlns:a16="http://schemas.microsoft.com/office/drawing/2014/main" id="{06F591E0-DE59-70C1-FC37-BE0DE3810B2D}"/>
              </a:ext>
            </a:extLst>
          </p:cNvPr>
          <p:cNvPicPr>
            <a:picLocks noChangeAspect="1"/>
          </p:cNvPicPr>
          <p:nvPr/>
        </p:nvPicPr>
        <p:blipFill>
          <a:blip r:embed="rId2"/>
          <a:stretch>
            <a:fillRect/>
          </a:stretch>
        </p:blipFill>
        <p:spPr>
          <a:xfrm>
            <a:off x="4530190" y="4106022"/>
            <a:ext cx="1714967" cy="1938962"/>
          </a:xfrm>
          <a:prstGeom prst="rect">
            <a:avLst/>
          </a:prstGeom>
        </p:spPr>
      </p:pic>
    </p:spTree>
    <p:extLst>
      <p:ext uri="{BB962C8B-B14F-4D97-AF65-F5344CB8AC3E}">
        <p14:creationId xmlns:p14="http://schemas.microsoft.com/office/powerpoint/2010/main" val="1730946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3628D-4145-DF30-E5AC-14BFEBC9FF3F}"/>
              </a:ext>
            </a:extLst>
          </p:cNvPr>
          <p:cNvSpPr>
            <a:spLocks noGrp="1"/>
          </p:cNvSpPr>
          <p:nvPr>
            <p:ph type="title"/>
          </p:nvPr>
        </p:nvSpPr>
        <p:spPr/>
        <p:txBody>
          <a:bodyPr/>
          <a:lstStyle/>
          <a:p>
            <a:pPr algn="ctr"/>
            <a:r>
              <a:rPr lang="en-US" b="1" dirty="0">
                <a:solidFill>
                  <a:srgbClr val="FF0000"/>
                </a:solidFill>
              </a:rPr>
              <a:t>Compulsory Land Acquisition by the DSD</a:t>
            </a:r>
            <a:endParaRPr lang="en-AU" b="1" dirty="0">
              <a:solidFill>
                <a:srgbClr val="FF0000"/>
              </a:solidFill>
            </a:endParaRPr>
          </a:p>
        </p:txBody>
      </p:sp>
      <p:sp>
        <p:nvSpPr>
          <p:cNvPr id="3" name="Content Placeholder 2">
            <a:extLst>
              <a:ext uri="{FF2B5EF4-FFF2-40B4-BE49-F238E27FC236}">
                <a16:creationId xmlns:a16="http://schemas.microsoft.com/office/drawing/2014/main" id="{EFDCB89E-E8B0-03F8-4FBD-4B0C0F6851CF}"/>
              </a:ext>
            </a:extLst>
          </p:cNvPr>
          <p:cNvSpPr>
            <a:spLocks noGrp="1"/>
          </p:cNvSpPr>
          <p:nvPr>
            <p:ph idx="1"/>
          </p:nvPr>
        </p:nvSpPr>
        <p:spPr/>
        <p:txBody>
          <a:bodyPr/>
          <a:lstStyle/>
          <a:p>
            <a:r>
              <a:rPr lang="en-US" dirty="0"/>
              <a:t>Landowners who are approached for compulsory land acquisition are advised to seek legal advice from an experienced professional.</a:t>
            </a:r>
          </a:p>
          <a:p>
            <a:r>
              <a:rPr lang="en-US" dirty="0"/>
              <a:t>We may be able to assist in finding such experts. </a:t>
            </a:r>
            <a:r>
              <a:rPr lang="en-US" b="1" dirty="0"/>
              <a:t>Lock The Gate </a:t>
            </a:r>
            <a:r>
              <a:rPr lang="en-US" dirty="0"/>
              <a:t>also could be asked who they recommend to landowners approached by mining companies.</a:t>
            </a:r>
          </a:p>
          <a:p>
            <a:r>
              <a:rPr lang="en-US" dirty="0"/>
              <a:t>Landowners have the right to place an </a:t>
            </a:r>
            <a:r>
              <a:rPr lang="en-US" b="1" dirty="0"/>
              <a:t>Objection to the Queensland Land Court</a:t>
            </a:r>
            <a:r>
              <a:rPr lang="en-US" dirty="0"/>
              <a:t> if they oppose the acquisition, especially if they can show that the offered compensation is inadequate. Affected landowners may join together to do this.</a:t>
            </a:r>
            <a:endParaRPr lang="en-AU" dirty="0"/>
          </a:p>
        </p:txBody>
      </p:sp>
    </p:spTree>
    <p:extLst>
      <p:ext uri="{BB962C8B-B14F-4D97-AF65-F5344CB8AC3E}">
        <p14:creationId xmlns:p14="http://schemas.microsoft.com/office/powerpoint/2010/main" val="1406520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2853819-79E6-202E-D207-6615C3E08CF4}"/>
              </a:ext>
            </a:extLst>
          </p:cNvPr>
          <p:cNvSpPr txBox="1"/>
          <p:nvPr/>
        </p:nvSpPr>
        <p:spPr>
          <a:xfrm>
            <a:off x="671208" y="3105835"/>
            <a:ext cx="11089532" cy="400110"/>
          </a:xfrm>
          <a:prstGeom prst="rect">
            <a:avLst/>
          </a:prstGeom>
          <a:noFill/>
        </p:spPr>
        <p:txBody>
          <a:bodyPr wrap="square">
            <a:spAutoFit/>
          </a:bodyPr>
          <a:lstStyle/>
          <a:p>
            <a:r>
              <a:rPr lang="en-AU" sz="2000" b="1" dirty="0">
                <a:solidFill>
                  <a:srgbClr val="0070C0"/>
                </a:solidFill>
              </a:rPr>
              <a:t>https://www.statedevelopment.qld.gov.au/coordinator-general/assessments-and-approvals</a:t>
            </a:r>
          </a:p>
        </p:txBody>
      </p:sp>
    </p:spTree>
    <p:extLst>
      <p:ext uri="{BB962C8B-B14F-4D97-AF65-F5344CB8AC3E}">
        <p14:creationId xmlns:p14="http://schemas.microsoft.com/office/powerpoint/2010/main" val="273841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B5175-F6FD-6221-0BE0-9F6C860AE0BF}"/>
              </a:ext>
            </a:extLst>
          </p:cNvPr>
          <p:cNvSpPr>
            <a:spLocks noGrp="1"/>
          </p:cNvSpPr>
          <p:nvPr>
            <p:ph type="title"/>
          </p:nvPr>
        </p:nvSpPr>
        <p:spPr>
          <a:xfrm>
            <a:off x="1001948" y="365125"/>
            <a:ext cx="10351851" cy="6094041"/>
          </a:xfrm>
        </p:spPr>
        <p:txBody>
          <a:bodyPr>
            <a:normAutofit fontScale="90000"/>
          </a:bodyPr>
          <a:lstStyle/>
          <a:p>
            <a:br>
              <a:rPr lang="en-US" dirty="0"/>
            </a:br>
            <a:r>
              <a:rPr lang="en-US" sz="2700" dirty="0"/>
              <a:t>The community has the right to review and make comments and provide information/data on the </a:t>
            </a:r>
            <a:r>
              <a:rPr lang="en-US" sz="2700" b="1" dirty="0"/>
              <a:t>Draft Terms of Reference </a:t>
            </a:r>
            <a:r>
              <a:rPr lang="en-US" sz="2700" dirty="0"/>
              <a:t>especially if information on impacts and their severity are missed.</a:t>
            </a:r>
            <a:br>
              <a:rPr lang="en-US" sz="2700" dirty="0"/>
            </a:br>
            <a:br>
              <a:rPr lang="en-US" sz="2700" dirty="0"/>
            </a:br>
            <a:r>
              <a:rPr lang="en-US" sz="2700" dirty="0"/>
              <a:t>Cover social, environmental and economic impacts. </a:t>
            </a:r>
            <a:br>
              <a:rPr lang="en-US" sz="2700" dirty="0"/>
            </a:br>
            <a:br>
              <a:rPr lang="en-US" sz="2700" dirty="0"/>
            </a:br>
            <a:r>
              <a:rPr lang="en-US" sz="2700" dirty="0"/>
              <a:t>By this time you should have started to prepare a </a:t>
            </a:r>
            <a:r>
              <a:rPr lang="en-US" sz="2700" b="1" dirty="0">
                <a:solidFill>
                  <a:srgbClr val="FF0000"/>
                </a:solidFill>
              </a:rPr>
              <a:t>Social Impacts Assessment </a:t>
            </a:r>
            <a:r>
              <a:rPr lang="en-US" sz="2700" dirty="0"/>
              <a:t>with the help of a Social Impacts Assessment professional expert. Check online and we may be able to recommend a person.</a:t>
            </a:r>
            <a:br>
              <a:rPr lang="en-US" sz="2700" dirty="0"/>
            </a:br>
            <a:br>
              <a:rPr lang="en-US" sz="2700" dirty="0"/>
            </a:br>
            <a:r>
              <a:rPr lang="en-US" sz="2700" dirty="0"/>
              <a:t>There is a good SIA guide available at </a:t>
            </a:r>
            <a:r>
              <a:rPr lang="en-US" sz="2700" dirty="0">
                <a:hlinkClick r:id="rId2"/>
              </a:rPr>
              <a:t>https://www.statedevelopment.qld.gov.au/__data/assets/pdf_file/0017/17405/social-impact-assessment-guideline.pdf</a:t>
            </a:r>
            <a:br>
              <a:rPr lang="en-US" sz="2700" dirty="0"/>
            </a:br>
            <a:br>
              <a:rPr lang="en-US" sz="2700" dirty="0"/>
            </a:br>
            <a:r>
              <a:rPr lang="en-US" sz="2700" dirty="0"/>
              <a:t>Also include in the draft </a:t>
            </a:r>
            <a:r>
              <a:rPr lang="en-US" sz="2700" dirty="0" err="1"/>
              <a:t>ToR</a:t>
            </a:r>
            <a:r>
              <a:rPr lang="en-US" sz="2700" dirty="0"/>
              <a:t> likely or expected Matters of State Environmental Significance (MSES). </a:t>
            </a:r>
            <a:r>
              <a:rPr lang="en-US" sz="2700" dirty="0" err="1"/>
              <a:t>QldHydro</a:t>
            </a:r>
            <a:r>
              <a:rPr lang="en-US" sz="2700" dirty="0"/>
              <a:t> must respond and address any issues raised that they have not covered in as much detail as possible.</a:t>
            </a:r>
            <a:br>
              <a:rPr lang="en-US" sz="2700" dirty="0"/>
            </a:br>
            <a:br>
              <a:rPr lang="en-US" sz="2700" dirty="0"/>
            </a:br>
            <a:endParaRPr lang="en-AU" sz="2700" dirty="0"/>
          </a:p>
        </p:txBody>
      </p:sp>
    </p:spTree>
    <p:extLst>
      <p:ext uri="{BB962C8B-B14F-4D97-AF65-F5344CB8AC3E}">
        <p14:creationId xmlns:p14="http://schemas.microsoft.com/office/powerpoint/2010/main" val="1137742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122EB-D4AE-F791-A1FF-913AE4F38C8F}"/>
              </a:ext>
            </a:extLst>
          </p:cNvPr>
          <p:cNvSpPr>
            <a:spLocks noGrp="1"/>
          </p:cNvSpPr>
          <p:nvPr>
            <p:ph type="title"/>
          </p:nvPr>
        </p:nvSpPr>
        <p:spPr/>
        <p:txBody>
          <a:bodyPr/>
          <a:lstStyle/>
          <a:p>
            <a:pPr algn="ctr"/>
            <a:r>
              <a:rPr lang="en-US" b="1" dirty="0">
                <a:solidFill>
                  <a:srgbClr val="92D050"/>
                </a:solidFill>
              </a:rPr>
              <a:t>Environmental Impacts on MNES &amp; MSES</a:t>
            </a:r>
            <a:endParaRPr lang="en-AU" b="1" dirty="0">
              <a:solidFill>
                <a:srgbClr val="92D050"/>
              </a:solidFill>
            </a:endParaRPr>
          </a:p>
        </p:txBody>
      </p:sp>
      <p:sp>
        <p:nvSpPr>
          <p:cNvPr id="3" name="Content Placeholder 2">
            <a:extLst>
              <a:ext uri="{FF2B5EF4-FFF2-40B4-BE49-F238E27FC236}">
                <a16:creationId xmlns:a16="http://schemas.microsoft.com/office/drawing/2014/main" id="{35C0CE50-3C8B-30FE-E960-D3B3D270FDDC}"/>
              </a:ext>
            </a:extLst>
          </p:cNvPr>
          <p:cNvSpPr>
            <a:spLocks noGrp="1"/>
          </p:cNvSpPr>
          <p:nvPr>
            <p:ph idx="1"/>
          </p:nvPr>
        </p:nvSpPr>
        <p:spPr/>
        <p:txBody>
          <a:bodyPr>
            <a:normAutofit lnSpcReduction="10000"/>
          </a:bodyPr>
          <a:lstStyle/>
          <a:p>
            <a:r>
              <a:rPr lang="en-US" dirty="0"/>
              <a:t>These will occur within the proposed development area including part of the biodiversity buffer zone for </a:t>
            </a:r>
            <a:r>
              <a:rPr lang="en-US" dirty="0" err="1"/>
              <a:t>Eungella</a:t>
            </a:r>
            <a:r>
              <a:rPr lang="en-US" dirty="0"/>
              <a:t> National Park, as well as within </a:t>
            </a:r>
            <a:r>
              <a:rPr lang="en-US" dirty="0" err="1"/>
              <a:t>Eungella</a:t>
            </a:r>
            <a:r>
              <a:rPr lang="en-US" dirty="0"/>
              <a:t> National Park (a national Protected Area), and possibly farther downstream in and along Broken River. </a:t>
            </a:r>
          </a:p>
          <a:p>
            <a:r>
              <a:rPr lang="en-US" dirty="0"/>
              <a:t>Many of the species found within </a:t>
            </a:r>
            <a:r>
              <a:rPr lang="en-US" dirty="0" err="1"/>
              <a:t>Eungella</a:t>
            </a:r>
            <a:r>
              <a:rPr lang="en-US" dirty="0"/>
              <a:t> National Park have also been found by ecologist </a:t>
            </a:r>
            <a:r>
              <a:rPr lang="en-US" dirty="0" err="1"/>
              <a:t>Sybelle</a:t>
            </a:r>
            <a:r>
              <a:rPr lang="en-US" dirty="0"/>
              <a:t> Foxcroft and local community land-owners and other volunteers in on ground surveys within the proposed project’s footprint. </a:t>
            </a:r>
          </a:p>
          <a:p>
            <a:r>
              <a:rPr lang="en-US" dirty="0"/>
              <a:t>The Clarke Range is also a climate change refugia area at least since the peak of the last Ice Age 40 million years ago. It must remain so, and that excludes large scale industrial development.</a:t>
            </a:r>
            <a:endParaRPr lang="en-AU" dirty="0"/>
          </a:p>
        </p:txBody>
      </p:sp>
    </p:spTree>
    <p:extLst>
      <p:ext uri="{BB962C8B-B14F-4D97-AF65-F5344CB8AC3E}">
        <p14:creationId xmlns:p14="http://schemas.microsoft.com/office/powerpoint/2010/main" val="2255231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195B8-82D9-5B71-97EC-8760BF4DB11A}"/>
              </a:ext>
            </a:extLst>
          </p:cNvPr>
          <p:cNvSpPr>
            <a:spLocks noGrp="1"/>
          </p:cNvSpPr>
          <p:nvPr>
            <p:ph type="title"/>
          </p:nvPr>
        </p:nvSpPr>
        <p:spPr>
          <a:xfrm>
            <a:off x="739302" y="291830"/>
            <a:ext cx="10972800" cy="4455268"/>
          </a:xfrm>
        </p:spPr>
        <p:txBody>
          <a:bodyPr>
            <a:normAutofit fontScale="90000"/>
          </a:bodyPr>
          <a:lstStyle/>
          <a:p>
            <a:br>
              <a:rPr lang="en-US" sz="4400" dirty="0">
                <a:solidFill>
                  <a:srgbClr val="1F1F1F"/>
                </a:solidFill>
                <a:latin typeface="ElsevierGulliver"/>
              </a:rPr>
            </a:br>
            <a:br>
              <a:rPr lang="en-US" sz="4400" dirty="0">
                <a:solidFill>
                  <a:srgbClr val="1F1F1F"/>
                </a:solidFill>
                <a:latin typeface="ElsevierGulliver"/>
              </a:rPr>
            </a:br>
            <a:br>
              <a:rPr lang="en-US" sz="4400" dirty="0">
                <a:solidFill>
                  <a:srgbClr val="1F1F1F"/>
                </a:solidFill>
                <a:latin typeface="ElsevierGulliver"/>
              </a:rPr>
            </a:br>
            <a:br>
              <a:rPr lang="en-US" sz="4400" dirty="0">
                <a:solidFill>
                  <a:srgbClr val="1F1F1F"/>
                </a:solidFill>
                <a:latin typeface="ElsevierGulliver"/>
              </a:rPr>
            </a:br>
            <a:br>
              <a:rPr lang="en-US" sz="4400" dirty="0">
                <a:solidFill>
                  <a:srgbClr val="1F1F1F"/>
                </a:solidFill>
                <a:latin typeface="ElsevierGulliver"/>
              </a:rPr>
            </a:br>
            <a:br>
              <a:rPr lang="en-US" sz="4400" dirty="0">
                <a:solidFill>
                  <a:srgbClr val="1F1F1F"/>
                </a:solidFill>
                <a:latin typeface="ElsevierGulliver"/>
              </a:rPr>
            </a:br>
            <a:r>
              <a:rPr lang="en-US" sz="4400" dirty="0">
                <a:solidFill>
                  <a:srgbClr val="1F1F1F"/>
                </a:solidFill>
                <a:latin typeface="ElsevierGulliver"/>
              </a:rPr>
              <a:t>T</a:t>
            </a:r>
            <a:r>
              <a:rPr lang="en-US" sz="4400" b="0" i="0" dirty="0">
                <a:solidFill>
                  <a:srgbClr val="1F1F1F"/>
                </a:solidFill>
                <a:effectLst/>
                <a:latin typeface="ElsevierGulliver"/>
              </a:rPr>
              <a:t>he principal purpose, most important function </a:t>
            </a:r>
            <a:r>
              <a:rPr lang="en-US" sz="4000" b="0" i="0" dirty="0">
                <a:solidFill>
                  <a:srgbClr val="1F1F1F"/>
                </a:solidFill>
                <a:effectLst/>
                <a:latin typeface="ElsevierGulliver"/>
              </a:rPr>
              <a:t>for human and planetary survival, and cardinal legal principle for </a:t>
            </a:r>
            <a:r>
              <a:rPr lang="en-US" sz="4000" b="0" i="0" dirty="0">
                <a:solidFill>
                  <a:srgbClr val="1F1F1F"/>
                </a:solidFill>
                <a:effectLst/>
                <a:highlight>
                  <a:srgbClr val="FFFF00"/>
                </a:highlight>
                <a:latin typeface="ElsevierGulliver"/>
              </a:rPr>
              <a:t>protected areas </a:t>
            </a:r>
            <a:r>
              <a:rPr lang="en-US" sz="4000" b="0" i="0" dirty="0">
                <a:solidFill>
                  <a:srgbClr val="1F1F1F"/>
                </a:solidFill>
                <a:effectLst/>
                <a:latin typeface="ElsevierGulliver"/>
              </a:rPr>
              <a:t>is that they are there to conserve biological diversity and ecosystem services</a:t>
            </a:r>
            <a:r>
              <a:rPr lang="en-US" sz="4000" dirty="0">
                <a:solidFill>
                  <a:srgbClr val="1F1F1F"/>
                </a:solidFill>
                <a:latin typeface="ElsevierGulliver"/>
              </a:rPr>
              <a:t>.</a:t>
            </a:r>
            <a:br>
              <a:rPr lang="en-US" sz="4400" dirty="0">
                <a:solidFill>
                  <a:srgbClr val="1F1F1F"/>
                </a:solidFill>
                <a:latin typeface="ElsevierGulliver"/>
              </a:rPr>
            </a:br>
            <a:br>
              <a:rPr lang="en-US" sz="4400" dirty="0">
                <a:solidFill>
                  <a:srgbClr val="1F1F1F"/>
                </a:solidFill>
                <a:latin typeface="ElsevierGulliver"/>
              </a:rPr>
            </a:br>
            <a:r>
              <a:rPr lang="en-US" sz="4400" dirty="0">
                <a:solidFill>
                  <a:srgbClr val="1F1F1F"/>
                </a:solidFill>
                <a:latin typeface="ElsevierGulliver"/>
              </a:rPr>
              <a:t>IN AUSTRALIA THIS IS THE </a:t>
            </a:r>
            <a:br>
              <a:rPr lang="en-US" sz="4400" dirty="0">
                <a:solidFill>
                  <a:srgbClr val="1F1F1F"/>
                </a:solidFill>
                <a:latin typeface="ElsevierGulliver"/>
              </a:rPr>
            </a:br>
            <a:r>
              <a:rPr lang="en-US" sz="4400" b="1" dirty="0">
                <a:solidFill>
                  <a:srgbClr val="1F1F1F"/>
                </a:solidFill>
                <a:highlight>
                  <a:srgbClr val="FFFF00"/>
                </a:highlight>
                <a:latin typeface="ElsevierGulliver"/>
              </a:rPr>
              <a:t>NATIONAL RESERVE SYSTEM OF PROTECTED AREAS</a:t>
            </a:r>
            <a:br>
              <a:rPr lang="en-US" sz="4400" dirty="0">
                <a:solidFill>
                  <a:srgbClr val="1F1F1F"/>
                </a:solidFill>
                <a:latin typeface="ElsevierGulliver"/>
              </a:rPr>
            </a:br>
            <a:endParaRPr lang="en-AU" dirty="0"/>
          </a:p>
        </p:txBody>
      </p:sp>
      <p:sp>
        <p:nvSpPr>
          <p:cNvPr id="3" name="Text Placeholder 2">
            <a:extLst>
              <a:ext uri="{FF2B5EF4-FFF2-40B4-BE49-F238E27FC236}">
                <a16:creationId xmlns:a16="http://schemas.microsoft.com/office/drawing/2014/main" id="{F3111E66-1BA5-F0B2-037E-96A97F65922A}"/>
              </a:ext>
            </a:extLst>
          </p:cNvPr>
          <p:cNvSpPr>
            <a:spLocks noGrp="1"/>
          </p:cNvSpPr>
          <p:nvPr>
            <p:ph type="body" idx="1"/>
          </p:nvPr>
        </p:nvSpPr>
        <p:spPr>
          <a:xfrm>
            <a:off x="831850" y="5126477"/>
            <a:ext cx="10515600" cy="963173"/>
          </a:xfrm>
        </p:spPr>
        <p:txBody>
          <a:bodyPr/>
          <a:lstStyle/>
          <a:p>
            <a:r>
              <a:rPr lang="en-US" dirty="0"/>
              <a:t>Queensland Nature Conservation Act</a:t>
            </a:r>
          </a:p>
          <a:p>
            <a:r>
              <a:rPr lang="en-AU" dirty="0"/>
              <a:t>https://www.legislation.qld.gov.au/view/pdf/inforce/current/act-1992-020</a:t>
            </a:r>
          </a:p>
        </p:txBody>
      </p:sp>
    </p:spTree>
    <p:extLst>
      <p:ext uri="{BB962C8B-B14F-4D97-AF65-F5344CB8AC3E}">
        <p14:creationId xmlns:p14="http://schemas.microsoft.com/office/powerpoint/2010/main" val="4075280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35BD8-A677-5254-077B-9E16C2E656A0}"/>
              </a:ext>
            </a:extLst>
          </p:cNvPr>
          <p:cNvSpPr>
            <a:spLocks noGrp="1"/>
          </p:cNvSpPr>
          <p:nvPr>
            <p:ph type="title"/>
          </p:nvPr>
        </p:nvSpPr>
        <p:spPr>
          <a:xfrm>
            <a:off x="831850" y="875489"/>
            <a:ext cx="10384141" cy="1809345"/>
          </a:xfrm>
        </p:spPr>
        <p:txBody>
          <a:bodyPr>
            <a:normAutofit/>
          </a:bodyPr>
          <a:lstStyle/>
          <a:p>
            <a:r>
              <a:rPr lang="en-US" sz="2800" dirty="0">
                <a:solidFill>
                  <a:srgbClr val="1F1F1F"/>
                </a:solidFill>
                <a:latin typeface="ElsevierGulliver"/>
              </a:rPr>
              <a:t>T</a:t>
            </a:r>
            <a:r>
              <a:rPr lang="en-US" sz="2800" b="0" i="0" dirty="0">
                <a:solidFill>
                  <a:srgbClr val="1F1F1F"/>
                </a:solidFill>
                <a:effectLst/>
                <a:latin typeface="ElsevierGulliver"/>
              </a:rPr>
              <a:t>he principal purpose, most important function for human and planetary survival, and </a:t>
            </a:r>
            <a:r>
              <a:rPr lang="en-US" sz="2800" b="1" i="0" dirty="0">
                <a:solidFill>
                  <a:srgbClr val="FF0000"/>
                </a:solidFill>
                <a:effectLst/>
                <a:highlight>
                  <a:srgbClr val="FFFF00"/>
                </a:highlight>
                <a:latin typeface="ElsevierGulliver"/>
              </a:rPr>
              <a:t>cardinal legal principle for protected areas </a:t>
            </a:r>
            <a:r>
              <a:rPr lang="en-US" sz="2800" b="0" i="0" dirty="0">
                <a:solidFill>
                  <a:srgbClr val="1F1F1F"/>
                </a:solidFill>
                <a:effectLst/>
                <a:latin typeface="ElsevierGulliver"/>
              </a:rPr>
              <a:t>is that they are there to conserve biological diversity and ecosystem services. </a:t>
            </a:r>
            <a:r>
              <a:rPr lang="en-US" sz="2800" dirty="0">
                <a:solidFill>
                  <a:srgbClr val="1F1F1F"/>
                </a:solidFill>
                <a:latin typeface="ElsevierGulliver"/>
              </a:rPr>
              <a:t>(International Treaty: Conservation of Biological Diversity)</a:t>
            </a:r>
            <a:endParaRPr lang="en-AU" dirty="0"/>
          </a:p>
        </p:txBody>
      </p:sp>
      <p:sp>
        <p:nvSpPr>
          <p:cNvPr id="3" name="Text Placeholder 2">
            <a:extLst>
              <a:ext uri="{FF2B5EF4-FFF2-40B4-BE49-F238E27FC236}">
                <a16:creationId xmlns:a16="http://schemas.microsoft.com/office/drawing/2014/main" id="{D3361AFF-C81E-87D3-EA30-52E05F87B1D1}"/>
              </a:ext>
            </a:extLst>
          </p:cNvPr>
          <p:cNvSpPr>
            <a:spLocks noGrp="1"/>
          </p:cNvSpPr>
          <p:nvPr>
            <p:ph type="body" idx="1"/>
          </p:nvPr>
        </p:nvSpPr>
        <p:spPr>
          <a:xfrm>
            <a:off x="700391" y="2869660"/>
            <a:ext cx="10515600" cy="1042852"/>
          </a:xfrm>
        </p:spPr>
        <p:txBody>
          <a:bodyPr>
            <a:normAutofit fontScale="85000" lnSpcReduction="20000"/>
          </a:bodyPr>
          <a:lstStyle/>
          <a:p>
            <a:pPr algn="ctr"/>
            <a:r>
              <a:rPr lang="en-US" dirty="0">
                <a:solidFill>
                  <a:srgbClr val="1F1F1F"/>
                </a:solidFill>
                <a:latin typeface="ElsevierGulliver"/>
              </a:rPr>
              <a:t>In Australia this is the</a:t>
            </a:r>
          </a:p>
          <a:p>
            <a:pPr algn="ctr"/>
            <a:r>
              <a:rPr lang="en-US" sz="2400" b="1" dirty="0">
                <a:solidFill>
                  <a:srgbClr val="1F1F1F"/>
                </a:solidFill>
                <a:highlight>
                  <a:srgbClr val="FFFF00"/>
                </a:highlight>
                <a:latin typeface="ElsevierGulliver"/>
              </a:rPr>
              <a:t>NATIONAL RESERVE SYSTEM OF PROTECTED AREAS</a:t>
            </a:r>
          </a:p>
          <a:p>
            <a:pPr algn="ctr"/>
            <a:r>
              <a:rPr lang="en-US" b="1" dirty="0" err="1">
                <a:solidFill>
                  <a:srgbClr val="1F1F1F"/>
                </a:solidFill>
                <a:highlight>
                  <a:srgbClr val="FFFF00"/>
                </a:highlight>
                <a:latin typeface="ElsevierGulliver"/>
              </a:rPr>
              <a:t>Eungella</a:t>
            </a:r>
            <a:r>
              <a:rPr lang="en-US" b="1" dirty="0">
                <a:solidFill>
                  <a:srgbClr val="1F1F1F"/>
                </a:solidFill>
                <a:highlight>
                  <a:srgbClr val="FFFF00"/>
                </a:highlight>
                <a:latin typeface="ElsevierGulliver"/>
              </a:rPr>
              <a:t> National Park and its adjacent biodiversity protection zone is a Protected Area.</a:t>
            </a:r>
            <a:endParaRPr lang="en-AU" dirty="0"/>
          </a:p>
        </p:txBody>
      </p:sp>
    </p:spTree>
    <p:extLst>
      <p:ext uri="{BB962C8B-B14F-4D97-AF65-F5344CB8AC3E}">
        <p14:creationId xmlns:p14="http://schemas.microsoft.com/office/powerpoint/2010/main" val="4235875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F31F6F-A248-8255-81BD-99A69BA6CF86}"/>
              </a:ext>
            </a:extLst>
          </p:cNvPr>
          <p:cNvSpPr>
            <a:spLocks noGrp="1"/>
          </p:cNvSpPr>
          <p:nvPr>
            <p:ph type="title"/>
          </p:nvPr>
        </p:nvSpPr>
        <p:spPr>
          <a:xfrm>
            <a:off x="831850" y="1709738"/>
            <a:ext cx="10515600" cy="3533471"/>
          </a:xfrm>
        </p:spPr>
        <p:txBody>
          <a:bodyPr>
            <a:noAutofit/>
          </a:bodyPr>
          <a:lstStyle/>
          <a:p>
            <a:r>
              <a:rPr lang="en-US" sz="2400" dirty="0"/>
              <a:t>That includes their </a:t>
            </a:r>
            <a:r>
              <a:rPr lang="en-US" sz="2400" dirty="0">
                <a:highlight>
                  <a:srgbClr val="FFFF00"/>
                </a:highlight>
              </a:rPr>
              <a:t>biodiversity buffer zones </a:t>
            </a:r>
            <a:r>
              <a:rPr lang="en-US" sz="2400" dirty="0"/>
              <a:t>– </a:t>
            </a:r>
            <a:r>
              <a:rPr lang="en-US" sz="2400" b="1" dirty="0">
                <a:solidFill>
                  <a:srgbClr val="FF0000"/>
                </a:solidFill>
              </a:rPr>
              <a:t>300m wide around </a:t>
            </a:r>
            <a:r>
              <a:rPr lang="en-US" sz="2400" b="1" dirty="0" err="1">
                <a:solidFill>
                  <a:srgbClr val="FF0000"/>
                </a:solidFill>
              </a:rPr>
              <a:t>Eungella</a:t>
            </a:r>
            <a:r>
              <a:rPr lang="en-US" sz="2400" b="1" dirty="0">
                <a:solidFill>
                  <a:srgbClr val="FF0000"/>
                </a:solidFill>
              </a:rPr>
              <a:t> National Park</a:t>
            </a:r>
            <a:r>
              <a:rPr lang="en-US" sz="2400" dirty="0"/>
              <a:t>. The Pioneer-Pumped Hydro reservoirs would intrude into that buffer zone and would adversely impact the values for which </a:t>
            </a:r>
            <a:r>
              <a:rPr lang="en-US" sz="2400" dirty="0" err="1"/>
              <a:t>Eungella</a:t>
            </a:r>
            <a:r>
              <a:rPr lang="en-US" sz="2400" dirty="0"/>
              <a:t> National Park was declared a Protected Area.</a:t>
            </a:r>
            <a:br>
              <a:rPr lang="en-US" sz="2400" dirty="0"/>
            </a:br>
            <a:br>
              <a:rPr lang="en-US" sz="2400" dirty="0"/>
            </a:br>
            <a:r>
              <a:rPr lang="en-US" sz="2400" dirty="0"/>
              <a:t>There will also be adverse downstream impacts on the Massey Creek section of the nationally significant Broken River, </a:t>
            </a:r>
            <a:r>
              <a:rPr lang="en-US" sz="2400" dirty="0" err="1"/>
              <a:t>Urannah</a:t>
            </a:r>
            <a:r>
              <a:rPr lang="en-US" sz="2400" dirty="0"/>
              <a:t> Creek and Massey Creek Wetland Aggregation</a:t>
            </a:r>
            <a:r>
              <a:rPr lang="en-US" sz="2800" dirty="0"/>
              <a:t>. </a:t>
            </a:r>
            <a:endParaRPr lang="en-AU" sz="2800" dirty="0"/>
          </a:p>
        </p:txBody>
      </p:sp>
    </p:spTree>
    <p:extLst>
      <p:ext uri="{BB962C8B-B14F-4D97-AF65-F5344CB8AC3E}">
        <p14:creationId xmlns:p14="http://schemas.microsoft.com/office/powerpoint/2010/main" val="2626540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CEFC2-DE62-DE1F-B957-7214C73344D5}"/>
              </a:ext>
            </a:extLst>
          </p:cNvPr>
          <p:cNvSpPr>
            <a:spLocks noGrp="1"/>
          </p:cNvSpPr>
          <p:nvPr>
            <p:ph type="title"/>
          </p:nvPr>
        </p:nvSpPr>
        <p:spPr>
          <a:xfrm>
            <a:off x="838200" y="365125"/>
            <a:ext cx="10515600" cy="1376125"/>
          </a:xfrm>
        </p:spPr>
        <p:txBody>
          <a:bodyPr>
            <a:normAutofit fontScale="90000"/>
          </a:bodyPr>
          <a:lstStyle/>
          <a:p>
            <a:r>
              <a:rPr lang="en-US" sz="2800" b="1" dirty="0" err="1">
                <a:solidFill>
                  <a:srgbClr val="0070C0"/>
                </a:solidFill>
              </a:rPr>
              <a:t>Eungella’s</a:t>
            </a:r>
            <a:r>
              <a:rPr lang="en-US" sz="2800" b="1" dirty="0">
                <a:solidFill>
                  <a:srgbClr val="0070C0"/>
                </a:solidFill>
              </a:rPr>
              <a:t> 5GW PHES (18-24 hour backup firming storage, and at least 1,000 MW of generation capacity) It would be the beginning of large-scale projects to support high electrification projects &amp; critical minerals infrastructure.</a:t>
            </a:r>
            <a:endParaRPr lang="en-AU" sz="2800" b="1" dirty="0">
              <a:solidFill>
                <a:srgbClr val="0070C0"/>
              </a:solidFill>
            </a:endParaRPr>
          </a:p>
        </p:txBody>
      </p:sp>
      <p:sp>
        <p:nvSpPr>
          <p:cNvPr id="3" name="Content Placeholder 2">
            <a:extLst>
              <a:ext uri="{FF2B5EF4-FFF2-40B4-BE49-F238E27FC236}">
                <a16:creationId xmlns:a16="http://schemas.microsoft.com/office/drawing/2014/main" id="{3E56D299-64AB-58F1-BA07-A9291773F75D}"/>
              </a:ext>
            </a:extLst>
          </p:cNvPr>
          <p:cNvSpPr>
            <a:spLocks noGrp="1"/>
          </p:cNvSpPr>
          <p:nvPr>
            <p:ph idx="1"/>
          </p:nvPr>
        </p:nvSpPr>
        <p:spPr/>
        <p:txBody>
          <a:bodyPr>
            <a:normAutofit fontScale="92500" lnSpcReduction="10000"/>
          </a:bodyPr>
          <a:lstStyle/>
          <a:p>
            <a:pPr marL="0" indent="0">
              <a:buNone/>
            </a:pPr>
            <a:r>
              <a:rPr lang="en-US" dirty="0"/>
              <a:t>Around 25GW of </a:t>
            </a:r>
            <a:r>
              <a:rPr lang="en-US" b="1" dirty="0"/>
              <a:t>large-scale renewable generation </a:t>
            </a:r>
            <a:r>
              <a:rPr lang="en-US" dirty="0"/>
              <a:t>is required to meet forecast electricity energy demand in 2035.</a:t>
            </a:r>
          </a:p>
          <a:p>
            <a:pPr marL="0" indent="0">
              <a:buNone/>
            </a:pPr>
            <a:r>
              <a:rPr lang="en-US" dirty="0"/>
              <a:t>Further developments will occur across all regions (of mainly coastal Queensland) to progressively unlock additional capacity.</a:t>
            </a:r>
          </a:p>
          <a:p>
            <a:pPr marL="0" indent="0">
              <a:buNone/>
            </a:pPr>
            <a:r>
              <a:rPr lang="en-US" dirty="0"/>
              <a:t>There are numerous smaller capacity and shorter duration (4-12 hours) pumped hydro projects being developed by the private sector which are expected to form an important role in firming renewable generation. e.g. Capricornia Energy Hub (0.75GW) on Broken River.</a:t>
            </a:r>
          </a:p>
          <a:p>
            <a:pPr marL="0" indent="0">
              <a:buNone/>
            </a:pPr>
            <a:r>
              <a:rPr lang="en-US" dirty="0"/>
              <a:t>Queensland will need at least </a:t>
            </a:r>
            <a:r>
              <a:rPr lang="en-US" dirty="0">
                <a:highlight>
                  <a:srgbClr val="FFFF00"/>
                </a:highlight>
              </a:rPr>
              <a:t>6GW of long duration storage</a:t>
            </a:r>
            <a:r>
              <a:rPr lang="en-US" dirty="0"/>
              <a:t>1 for a highly renewable system.</a:t>
            </a:r>
          </a:p>
          <a:p>
            <a:pPr marL="0" indent="0">
              <a:buNone/>
            </a:pPr>
            <a:r>
              <a:rPr lang="en-AU" sz="1600" dirty="0">
                <a:hlinkClick r:id="rId2"/>
              </a:rPr>
              <a:t>Https://www.epw.qld.gov.au/__data/assets/pdf_file/0030/32988/queensland-supergrid-infrastructure-blueprint.pdf</a:t>
            </a:r>
            <a:endParaRPr lang="en-AU" sz="1600" dirty="0"/>
          </a:p>
          <a:p>
            <a:pPr marL="0" indent="0">
              <a:buNone/>
            </a:pPr>
            <a:r>
              <a:rPr lang="en-AU" sz="1600" dirty="0"/>
              <a:t>A Gigawatt is 1,000,000,000 watts</a:t>
            </a:r>
          </a:p>
        </p:txBody>
      </p:sp>
    </p:spTree>
    <p:extLst>
      <p:ext uri="{BB962C8B-B14F-4D97-AF65-F5344CB8AC3E}">
        <p14:creationId xmlns:p14="http://schemas.microsoft.com/office/powerpoint/2010/main" val="5548627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D8F97-4171-CF97-A8AD-C716BBC0AEA5}"/>
              </a:ext>
            </a:extLst>
          </p:cNvPr>
          <p:cNvSpPr>
            <a:spLocks noGrp="1"/>
          </p:cNvSpPr>
          <p:nvPr>
            <p:ph type="title"/>
          </p:nvPr>
        </p:nvSpPr>
        <p:spPr>
          <a:xfrm>
            <a:off x="1196503" y="885217"/>
            <a:ext cx="9241276" cy="1945532"/>
          </a:xfrm>
        </p:spPr>
        <p:txBody>
          <a:bodyPr>
            <a:noAutofit/>
          </a:bodyPr>
          <a:lstStyle/>
          <a:p>
            <a:r>
              <a:rPr lang="en-US" sz="2800" b="1" i="0" dirty="0">
                <a:solidFill>
                  <a:srgbClr val="0070C0"/>
                </a:solidFill>
                <a:effectLst/>
                <a:latin typeface="Lato" panose="020F0502020204030203" pitchFamily="34" charset="0"/>
              </a:rPr>
              <a:t>Queensland Regional </a:t>
            </a:r>
            <a:r>
              <a:rPr lang="en-US" sz="2800" b="1" dirty="0">
                <a:solidFill>
                  <a:srgbClr val="0070C0"/>
                </a:solidFill>
                <a:latin typeface="Lato" panose="020F0502020204030203" pitchFamily="34" charset="0"/>
              </a:rPr>
              <a:t>B</a:t>
            </a:r>
            <a:r>
              <a:rPr lang="en-US" sz="2800" b="1" i="0" dirty="0">
                <a:solidFill>
                  <a:srgbClr val="0070C0"/>
                </a:solidFill>
                <a:effectLst/>
                <a:latin typeface="Lato" panose="020F0502020204030203" pitchFamily="34" charset="0"/>
              </a:rPr>
              <a:t>iodiversity </a:t>
            </a:r>
            <a:r>
              <a:rPr lang="en-US" sz="2800" b="1" dirty="0">
                <a:solidFill>
                  <a:srgbClr val="0070C0"/>
                </a:solidFill>
                <a:latin typeface="Lato" panose="020F0502020204030203" pitchFamily="34" charset="0"/>
              </a:rPr>
              <a:t>C</a:t>
            </a:r>
            <a:r>
              <a:rPr lang="en-US" sz="2800" b="1" i="0" dirty="0">
                <a:solidFill>
                  <a:srgbClr val="0070C0"/>
                </a:solidFill>
                <a:effectLst/>
                <a:latin typeface="Lato" panose="020F0502020204030203" pitchFamily="34" charset="0"/>
              </a:rPr>
              <a:t>onnectivity </a:t>
            </a:r>
            <a:r>
              <a:rPr lang="en-US" sz="2800" b="1" dirty="0">
                <a:solidFill>
                  <a:srgbClr val="0070C0"/>
                </a:solidFill>
                <a:latin typeface="Lato" panose="020F0502020204030203" pitchFamily="34" charset="0"/>
              </a:rPr>
              <a:t>C</a:t>
            </a:r>
            <a:r>
              <a:rPr lang="en-US" sz="2800" b="1" i="0" dirty="0">
                <a:solidFill>
                  <a:srgbClr val="0070C0"/>
                </a:solidFill>
                <a:effectLst/>
                <a:latin typeface="Lato" panose="020F0502020204030203" pitchFamily="34" charset="0"/>
              </a:rPr>
              <a:t>orridors</a:t>
            </a:r>
            <a:r>
              <a:rPr lang="en-US" sz="2800" b="0" i="0" dirty="0">
                <a:solidFill>
                  <a:srgbClr val="000000"/>
                </a:solidFill>
                <a:effectLst/>
                <a:latin typeface="Lato" panose="020F0502020204030203" pitchFamily="34" charset="0"/>
              </a:rPr>
              <a:t>, which are also identified through </a:t>
            </a:r>
            <a:r>
              <a:rPr lang="en-US" sz="2800" b="1" i="0" dirty="0">
                <a:solidFill>
                  <a:srgbClr val="000000"/>
                </a:solidFill>
                <a:effectLst/>
                <a:latin typeface="Lato" panose="020F0502020204030203" pitchFamily="34" charset="0"/>
              </a:rPr>
              <a:t>Biodiversity Planning Assessments (BPAs)</a:t>
            </a:r>
            <a:r>
              <a:rPr lang="en-US" sz="2800" b="0" i="0" dirty="0">
                <a:solidFill>
                  <a:srgbClr val="000000"/>
                </a:solidFill>
                <a:effectLst/>
                <a:latin typeface="Lato" panose="020F0502020204030203" pitchFamily="34" charset="0"/>
              </a:rPr>
              <a:t>, are displayed on the </a:t>
            </a:r>
            <a:r>
              <a:rPr lang="en-US" sz="2800" b="0" i="0" dirty="0">
                <a:solidFill>
                  <a:srgbClr val="000000"/>
                </a:solidFill>
                <a:effectLst/>
                <a:highlight>
                  <a:srgbClr val="FFFF00"/>
                </a:highlight>
                <a:latin typeface="Lato" panose="020F0502020204030203" pitchFamily="34" charset="0"/>
              </a:rPr>
              <a:t>regional biodiversity network map</a:t>
            </a:r>
            <a:r>
              <a:rPr lang="en-US" sz="2800" b="0" i="0" dirty="0">
                <a:solidFill>
                  <a:srgbClr val="000000"/>
                </a:solidFill>
                <a:effectLst/>
                <a:latin typeface="Lato" panose="020F0502020204030203" pitchFamily="34" charset="0"/>
              </a:rPr>
              <a:t>. All of the Pioneer-Burdekin PHES is within a regional biodiversity corridor.</a:t>
            </a:r>
            <a:endParaRPr lang="en-AU" sz="2800" dirty="0"/>
          </a:p>
        </p:txBody>
      </p:sp>
      <p:sp>
        <p:nvSpPr>
          <p:cNvPr id="3" name="Text Placeholder 2">
            <a:extLst>
              <a:ext uri="{FF2B5EF4-FFF2-40B4-BE49-F238E27FC236}">
                <a16:creationId xmlns:a16="http://schemas.microsoft.com/office/drawing/2014/main" id="{0AC27863-6A90-6987-1E43-1419E88FE986}"/>
              </a:ext>
            </a:extLst>
          </p:cNvPr>
          <p:cNvSpPr>
            <a:spLocks noGrp="1"/>
          </p:cNvSpPr>
          <p:nvPr>
            <p:ph type="body" idx="1"/>
          </p:nvPr>
        </p:nvSpPr>
        <p:spPr>
          <a:xfrm>
            <a:off x="1284050" y="3317133"/>
            <a:ext cx="8910537" cy="2772518"/>
          </a:xfrm>
        </p:spPr>
        <p:txBody>
          <a:bodyPr>
            <a:normAutofit/>
          </a:bodyPr>
          <a:lstStyle/>
          <a:p>
            <a:pPr algn="l"/>
            <a:r>
              <a:rPr lang="en-US" b="0" i="0" dirty="0">
                <a:solidFill>
                  <a:srgbClr val="000000"/>
                </a:solidFill>
                <a:effectLst/>
                <a:latin typeface="Lato" panose="020F0502020204030203" pitchFamily="34" charset="0"/>
              </a:rPr>
              <a:t>These connectivity corridors aim to:</a:t>
            </a:r>
          </a:p>
          <a:p>
            <a:pPr algn="l">
              <a:buFont typeface="Arial" panose="020B0604020202020204" pitchFamily="34" charset="0"/>
              <a:buChar char="•"/>
            </a:pPr>
            <a:r>
              <a:rPr lang="en-US" b="0" i="0" dirty="0">
                <a:solidFill>
                  <a:srgbClr val="000000"/>
                </a:solidFill>
                <a:effectLst/>
                <a:latin typeface="Lato" panose="020F0502020204030203" pitchFamily="34" charset="0"/>
              </a:rPr>
              <a:t>identify and protect terrestrial and aquatic ecological and evolutionary processes at a landscape scale</a:t>
            </a:r>
          </a:p>
          <a:p>
            <a:pPr algn="l">
              <a:buFont typeface="Arial" panose="020B0604020202020204" pitchFamily="34" charset="0"/>
              <a:buChar char="•"/>
            </a:pPr>
            <a:r>
              <a:rPr lang="en-US" b="0" i="0" dirty="0">
                <a:solidFill>
                  <a:srgbClr val="000000"/>
                </a:solidFill>
                <a:effectLst/>
                <a:latin typeface="Lato" panose="020F0502020204030203" pitchFamily="34" charset="0"/>
              </a:rPr>
              <a:t>maximize connectivity between large tracts of remnant vegetation</a:t>
            </a:r>
          </a:p>
          <a:p>
            <a:pPr algn="l">
              <a:buFont typeface="Arial" panose="020B0604020202020204" pitchFamily="34" charset="0"/>
              <a:buChar char="•"/>
            </a:pPr>
            <a:r>
              <a:rPr lang="en-US" b="0" i="0" dirty="0">
                <a:solidFill>
                  <a:srgbClr val="000000"/>
                </a:solidFill>
                <a:effectLst/>
                <a:latin typeface="Lato" panose="020F0502020204030203" pitchFamily="34" charset="0"/>
              </a:rPr>
              <a:t>identify key areas for rehabilitation and offsets.</a:t>
            </a:r>
          </a:p>
          <a:p>
            <a:endParaRPr lang="en-AU" dirty="0"/>
          </a:p>
        </p:txBody>
      </p:sp>
    </p:spTree>
    <p:extLst>
      <p:ext uri="{BB962C8B-B14F-4D97-AF65-F5344CB8AC3E}">
        <p14:creationId xmlns:p14="http://schemas.microsoft.com/office/powerpoint/2010/main" val="27499639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C527A-6E51-B74B-F82D-0B1F46B49F1A}"/>
              </a:ext>
            </a:extLst>
          </p:cNvPr>
          <p:cNvSpPr>
            <a:spLocks noGrp="1"/>
          </p:cNvSpPr>
          <p:nvPr>
            <p:ph type="title"/>
          </p:nvPr>
        </p:nvSpPr>
        <p:spPr>
          <a:xfrm>
            <a:off x="885217" y="1371600"/>
            <a:ext cx="10447506" cy="5038928"/>
          </a:xfrm>
        </p:spPr>
        <p:txBody>
          <a:bodyPr>
            <a:normAutofit fontScale="90000"/>
          </a:bodyPr>
          <a:lstStyle/>
          <a:p>
            <a:br>
              <a:rPr lang="en-AU" sz="3100" b="1" dirty="0">
                <a:latin typeface="Aptos" panose="020B0004020202020204" pitchFamily="34" charset="0"/>
              </a:rPr>
            </a:br>
            <a:br>
              <a:rPr lang="en-AU" sz="3100" b="1" dirty="0">
                <a:latin typeface="Aptos" panose="020B0004020202020204" pitchFamily="34" charset="0"/>
              </a:rPr>
            </a:br>
            <a:br>
              <a:rPr lang="en-AU" sz="3100" b="1" dirty="0">
                <a:latin typeface="Aptos" panose="020B0004020202020204" pitchFamily="34" charset="0"/>
              </a:rPr>
            </a:br>
            <a:br>
              <a:rPr lang="en-AU" sz="3100" b="1" dirty="0">
                <a:latin typeface="Aptos" panose="020B0004020202020204" pitchFamily="34" charset="0"/>
              </a:rPr>
            </a:br>
            <a:br>
              <a:rPr lang="en-AU" sz="3100" b="1" dirty="0">
                <a:latin typeface="Aptos" panose="020B0004020202020204" pitchFamily="34" charset="0"/>
              </a:rPr>
            </a:br>
            <a:r>
              <a:rPr lang="en-AU" sz="3100" b="1" dirty="0">
                <a:latin typeface="Aptos" panose="020B0004020202020204" pitchFamily="34" charset="0"/>
              </a:rPr>
              <a:t>Applicable Biodiversity </a:t>
            </a:r>
            <a:r>
              <a:rPr lang="en-US" sz="3100" b="1" i="0" dirty="0">
                <a:solidFill>
                  <a:srgbClr val="212529"/>
                </a:solidFill>
                <a:effectLst/>
                <a:latin typeface="Aptos" panose="020B0004020202020204" pitchFamily="34" charset="0"/>
              </a:rPr>
              <a:t>Biodiversity Assessment and Mapping Methodology (</a:t>
            </a:r>
            <a:r>
              <a:rPr lang="en-AU" sz="3100" b="1" dirty="0">
                <a:latin typeface="Aptos" panose="020B0004020202020204" pitchFamily="34" charset="0"/>
              </a:rPr>
              <a:t>BAMM) criteria – part of the BPA. In Eungella:</a:t>
            </a:r>
            <a:br>
              <a:rPr lang="en-AU" sz="3100" b="1" dirty="0">
                <a:latin typeface="Aptos" panose="020B0004020202020204" pitchFamily="34" charset="0"/>
              </a:rPr>
            </a:br>
            <a:br>
              <a:rPr lang="en-AU" sz="2700" b="1" dirty="0"/>
            </a:br>
            <a:r>
              <a:rPr lang="en-AU" sz="2700" b="1" dirty="0"/>
              <a:t>Unique landscape features </a:t>
            </a:r>
            <a:br>
              <a:rPr lang="en-AU" sz="2700" b="1" dirty="0"/>
            </a:br>
            <a:r>
              <a:rPr lang="en-AU" sz="2700" dirty="0">
                <a:highlight>
                  <a:srgbClr val="FFFF00"/>
                </a:highlight>
              </a:rPr>
              <a:t>Landscape areas containing distinct, unique or special features of </a:t>
            </a:r>
            <a:r>
              <a:rPr lang="en-AU" sz="2700" b="1" dirty="0">
                <a:solidFill>
                  <a:srgbClr val="FF0000"/>
                </a:solidFill>
                <a:highlight>
                  <a:srgbClr val="FFFF00"/>
                </a:highlight>
              </a:rPr>
              <a:t>hydrologic, geomorphic, or ecologic significance</a:t>
            </a:r>
            <a:r>
              <a:rPr lang="en-AU" sz="2700" dirty="0"/>
              <a:t> should be protected given their contribution to </a:t>
            </a:r>
            <a:r>
              <a:rPr lang="en-AU" sz="2700" dirty="0">
                <a:highlight>
                  <a:srgbClr val="FFFF00"/>
                </a:highlight>
              </a:rPr>
              <a:t>landscape variability and important habitat niches for a number of species</a:t>
            </a:r>
            <a:r>
              <a:rPr lang="en-AU" sz="2700" dirty="0"/>
              <a:t>. </a:t>
            </a:r>
            <a:br>
              <a:rPr lang="en-AU" sz="2700" dirty="0"/>
            </a:br>
            <a:br>
              <a:rPr lang="en-AU" sz="2700" dirty="0"/>
            </a:br>
            <a:r>
              <a:rPr lang="en-AU" sz="2700" b="1" dirty="0"/>
              <a:t>Distinct, unique or special terrestrial features of hydrologic, geomorphic, or ecologic significance. </a:t>
            </a:r>
            <a:br>
              <a:rPr lang="en-AU" sz="2700" b="1" dirty="0"/>
            </a:br>
            <a:r>
              <a:rPr lang="en-AU" sz="2700" b="1" dirty="0">
                <a:solidFill>
                  <a:srgbClr val="FF0000"/>
                </a:solidFill>
                <a:highlight>
                  <a:srgbClr val="FFFF00"/>
                </a:highlight>
              </a:rPr>
              <a:t>BAMM Criteria IG (Areas containing regional ecosystems with distinct variation in taxa composition)</a:t>
            </a:r>
            <a:r>
              <a:rPr lang="en-AU" sz="2700" b="1" dirty="0">
                <a:solidFill>
                  <a:srgbClr val="FF0000"/>
                </a:solidFill>
              </a:rPr>
              <a:t> </a:t>
            </a:r>
            <a:r>
              <a:rPr lang="en-AU" sz="2700" dirty="0"/>
              <a:t>identifies areas containing ecosystems with distinct variation in taxa composition associated with geomorphology and other environmental variables. </a:t>
            </a:r>
          </a:p>
        </p:txBody>
      </p:sp>
    </p:spTree>
    <p:extLst>
      <p:ext uri="{BB962C8B-B14F-4D97-AF65-F5344CB8AC3E}">
        <p14:creationId xmlns:p14="http://schemas.microsoft.com/office/powerpoint/2010/main" val="27621666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64357-5336-291A-AAF8-D99DEDE25055}"/>
              </a:ext>
            </a:extLst>
          </p:cNvPr>
          <p:cNvSpPr>
            <a:spLocks noGrp="1"/>
          </p:cNvSpPr>
          <p:nvPr>
            <p:ph type="title"/>
          </p:nvPr>
        </p:nvSpPr>
        <p:spPr>
          <a:xfrm>
            <a:off x="933854" y="1128409"/>
            <a:ext cx="10413595" cy="2566496"/>
          </a:xfrm>
        </p:spPr>
        <p:txBody>
          <a:bodyPr>
            <a:normAutofit/>
          </a:bodyPr>
          <a:lstStyle/>
          <a:p>
            <a:r>
              <a:rPr lang="en-US" sz="3200" dirty="0"/>
              <a:t>It is possible that </a:t>
            </a:r>
            <a:r>
              <a:rPr lang="en-US" sz="3200" dirty="0" err="1"/>
              <a:t>QldHydro</a:t>
            </a:r>
            <a:r>
              <a:rPr lang="en-US" sz="3200" dirty="0"/>
              <a:t> is buying properties not only for the reservoirs but also to use what is not inundated to use them as </a:t>
            </a:r>
            <a:r>
              <a:rPr lang="en-US" sz="3200" dirty="0">
                <a:highlight>
                  <a:srgbClr val="FFFF00"/>
                </a:highlight>
              </a:rPr>
              <a:t>biodiversity offsets </a:t>
            </a:r>
            <a:r>
              <a:rPr lang="en-US" sz="3200" dirty="0"/>
              <a:t>to meet development requirements to compensate for adverse impacts that cannot be avoided or mitigated. How will that land be used?</a:t>
            </a:r>
            <a:endParaRPr lang="en-AU" sz="3200" dirty="0"/>
          </a:p>
        </p:txBody>
      </p:sp>
      <p:sp>
        <p:nvSpPr>
          <p:cNvPr id="3" name="Text Placeholder 2">
            <a:extLst>
              <a:ext uri="{FF2B5EF4-FFF2-40B4-BE49-F238E27FC236}">
                <a16:creationId xmlns:a16="http://schemas.microsoft.com/office/drawing/2014/main" id="{90826BC9-2F1A-4C79-580F-956CE4EC4610}"/>
              </a:ext>
            </a:extLst>
          </p:cNvPr>
          <p:cNvSpPr>
            <a:spLocks noGrp="1"/>
          </p:cNvSpPr>
          <p:nvPr>
            <p:ph type="body" idx="1"/>
          </p:nvPr>
        </p:nvSpPr>
        <p:spPr/>
        <p:txBody>
          <a:bodyPr/>
          <a:lstStyle/>
          <a:p>
            <a:r>
              <a:rPr lang="en-US" b="1" dirty="0">
                <a:solidFill>
                  <a:srgbClr val="FF0000"/>
                </a:solidFill>
              </a:rPr>
              <a:t>If Labor does not win the election the LNP has stated it will not build the Pioneer-Burdekin pumped hydro project. How will they use the land that has been purchased for this project with taxpayer dollars? </a:t>
            </a:r>
            <a:endParaRPr lang="en-AU" b="1" dirty="0">
              <a:solidFill>
                <a:srgbClr val="FF0000"/>
              </a:solidFill>
            </a:endParaRPr>
          </a:p>
        </p:txBody>
      </p:sp>
    </p:spTree>
    <p:extLst>
      <p:ext uri="{BB962C8B-B14F-4D97-AF65-F5344CB8AC3E}">
        <p14:creationId xmlns:p14="http://schemas.microsoft.com/office/powerpoint/2010/main" val="5723485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8A343-6844-AA12-170B-491558FC62CB}"/>
              </a:ext>
            </a:extLst>
          </p:cNvPr>
          <p:cNvSpPr>
            <a:spLocks noGrp="1"/>
          </p:cNvSpPr>
          <p:nvPr>
            <p:ph type="title"/>
          </p:nvPr>
        </p:nvSpPr>
        <p:spPr>
          <a:xfrm>
            <a:off x="948583" y="562079"/>
            <a:ext cx="9819936" cy="926253"/>
          </a:xfrm>
        </p:spPr>
        <p:txBody>
          <a:bodyPr>
            <a:normAutofit/>
          </a:bodyPr>
          <a:lstStyle/>
          <a:p>
            <a:pPr algn="ctr"/>
            <a:r>
              <a:rPr lang="en-US" dirty="0">
                <a:solidFill>
                  <a:srgbClr val="FF0000"/>
                </a:solidFill>
              </a:rPr>
              <a:t>Economic assessment</a:t>
            </a:r>
            <a:endParaRPr lang="en-AU" dirty="0">
              <a:solidFill>
                <a:srgbClr val="FF0000"/>
              </a:solidFill>
            </a:endParaRPr>
          </a:p>
        </p:txBody>
      </p:sp>
      <p:sp>
        <p:nvSpPr>
          <p:cNvPr id="3" name="Text Placeholder 2">
            <a:extLst>
              <a:ext uri="{FF2B5EF4-FFF2-40B4-BE49-F238E27FC236}">
                <a16:creationId xmlns:a16="http://schemas.microsoft.com/office/drawing/2014/main" id="{507E7B3C-3916-FBED-28B9-E4FD21CC24D4}"/>
              </a:ext>
            </a:extLst>
          </p:cNvPr>
          <p:cNvSpPr>
            <a:spLocks noGrp="1"/>
          </p:cNvSpPr>
          <p:nvPr>
            <p:ph type="body" idx="1"/>
          </p:nvPr>
        </p:nvSpPr>
        <p:spPr>
          <a:xfrm>
            <a:off x="831851" y="1926077"/>
            <a:ext cx="10821885" cy="4562272"/>
          </a:xfrm>
        </p:spPr>
        <p:txBody>
          <a:bodyPr>
            <a:noAutofit/>
          </a:bodyPr>
          <a:lstStyle/>
          <a:p>
            <a:r>
              <a:rPr lang="en-US" sz="2000" b="1" dirty="0">
                <a:solidFill>
                  <a:srgbClr val="002060"/>
                </a:solidFill>
              </a:rPr>
              <a:t>It is too soon to tell but assessment of the cost has doubled since the Queensland government announced the project.</a:t>
            </a:r>
          </a:p>
          <a:p>
            <a:r>
              <a:rPr lang="en-US" sz="2000" b="1" dirty="0">
                <a:solidFill>
                  <a:srgbClr val="002060"/>
                </a:solidFill>
              </a:rPr>
              <a:t>We advise the community to engage an experienced economist if the Labor government is elected in October, and it announces after the DAR is released around Christmas, that the project will proceed to the EIS Assessment Stage.</a:t>
            </a:r>
          </a:p>
          <a:p>
            <a:r>
              <a:rPr lang="en-US" sz="2000" b="1" dirty="0">
                <a:solidFill>
                  <a:srgbClr val="002060"/>
                </a:solidFill>
              </a:rPr>
              <a:t>As the project could last for 100 years it is highly likely that new technology to produce energy under all weather conditions could emerge and  not involve destruction of places of high environmental values. All eggs in one or two massive expensive baskets may prove too risky a decision when all alternatives are fully considered, given the increasing variability in our region’s  weather as climate change proceeds.</a:t>
            </a:r>
          </a:p>
          <a:p>
            <a:r>
              <a:rPr lang="en-US" sz="2000" b="1" dirty="0">
                <a:solidFill>
                  <a:srgbClr val="002060"/>
                </a:solidFill>
              </a:rPr>
              <a:t>Also, at this time we still lack up to date regional plans, and water resource plans that could help guide such an important decision about firming energy sources. Batteries can now store power for up to 8 hours and continue to improve and its number of projects will outgrow those of pumped hydro by 2025.  The future is not in large scale pumped hydro.</a:t>
            </a:r>
          </a:p>
          <a:p>
            <a:endParaRPr lang="en-AU" sz="2000" b="1" dirty="0">
              <a:solidFill>
                <a:srgbClr val="002060"/>
              </a:solidFill>
            </a:endParaRPr>
          </a:p>
        </p:txBody>
      </p:sp>
    </p:spTree>
    <p:extLst>
      <p:ext uri="{BB962C8B-B14F-4D97-AF65-F5344CB8AC3E}">
        <p14:creationId xmlns:p14="http://schemas.microsoft.com/office/powerpoint/2010/main" val="2881163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58F6A-5219-11CC-6F20-C153FEC234BA}"/>
              </a:ext>
            </a:extLst>
          </p:cNvPr>
          <p:cNvSpPr>
            <a:spLocks noGrp="1"/>
          </p:cNvSpPr>
          <p:nvPr>
            <p:ph type="title"/>
          </p:nvPr>
        </p:nvSpPr>
        <p:spPr/>
        <p:txBody>
          <a:bodyPr>
            <a:normAutofit fontScale="90000"/>
          </a:bodyPr>
          <a:lstStyle/>
          <a:p>
            <a:r>
              <a:rPr lang="en-US" sz="3200" dirty="0">
                <a:solidFill>
                  <a:srgbClr val="002060"/>
                </a:solidFill>
              </a:rPr>
              <a:t>If the Coordinator-General approves this project the community has the right to request a </a:t>
            </a:r>
            <a:r>
              <a:rPr lang="en-US" sz="3200" b="1" dirty="0">
                <a:solidFill>
                  <a:srgbClr val="FF0000"/>
                </a:solidFill>
              </a:rPr>
              <a:t>Statement of Reasons </a:t>
            </a:r>
            <a:r>
              <a:rPr lang="en-US" sz="3200" dirty="0">
                <a:solidFill>
                  <a:srgbClr val="002060"/>
                </a:solidFill>
              </a:rPr>
              <a:t>for that decision. They can then review the decision with legal counsel and decide </a:t>
            </a:r>
            <a:r>
              <a:rPr lang="en-US" sz="3200" dirty="0">
                <a:solidFill>
                  <a:srgbClr val="002060"/>
                </a:solidFill>
                <a:highlight>
                  <a:srgbClr val="FFFF00"/>
                </a:highlight>
              </a:rPr>
              <a:t>whether or not they have grounds to object that decision in the Queensland Land Court </a:t>
            </a:r>
            <a:r>
              <a:rPr lang="en-US" sz="3200" dirty="0">
                <a:solidFill>
                  <a:srgbClr val="002060"/>
                </a:solidFill>
              </a:rPr>
              <a:t>. Usually both parties pay their own costs unless there are extenuating circumstances. </a:t>
            </a:r>
            <a:r>
              <a:rPr lang="en-US" sz="3200" dirty="0">
                <a:solidFill>
                  <a:srgbClr val="002060"/>
                </a:solidFill>
                <a:highlight>
                  <a:srgbClr val="FFFF00"/>
                </a:highlight>
              </a:rPr>
              <a:t>The decision of the Land Court can also be appealed in the Queensland Supreme Court </a:t>
            </a:r>
            <a:r>
              <a:rPr lang="en-US" sz="3200" dirty="0">
                <a:solidFill>
                  <a:srgbClr val="002060"/>
                </a:solidFill>
              </a:rPr>
              <a:t>if the parties find an error or errors in the decision.</a:t>
            </a:r>
            <a:endParaRPr lang="en-AU" sz="3200" dirty="0">
              <a:solidFill>
                <a:srgbClr val="002060"/>
              </a:solidFill>
            </a:endParaRPr>
          </a:p>
        </p:txBody>
      </p:sp>
    </p:spTree>
    <p:extLst>
      <p:ext uri="{BB962C8B-B14F-4D97-AF65-F5344CB8AC3E}">
        <p14:creationId xmlns:p14="http://schemas.microsoft.com/office/powerpoint/2010/main" val="3200549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8DFD6-D021-C432-A683-FB93AAED1140}"/>
              </a:ext>
            </a:extLst>
          </p:cNvPr>
          <p:cNvSpPr>
            <a:spLocks noGrp="1"/>
          </p:cNvSpPr>
          <p:nvPr>
            <p:ph type="title"/>
          </p:nvPr>
        </p:nvSpPr>
        <p:spPr/>
        <p:txBody>
          <a:bodyPr>
            <a:normAutofit fontScale="90000"/>
          </a:bodyPr>
          <a:lstStyle/>
          <a:p>
            <a:r>
              <a:rPr lang="en-US" sz="4000" b="1" dirty="0">
                <a:solidFill>
                  <a:srgbClr val="0070C0"/>
                </a:solidFill>
              </a:rPr>
              <a:t>Large-scale PHES such as Pioneer-Burdekin PHES</a:t>
            </a:r>
            <a:br>
              <a:rPr lang="en-US" dirty="0"/>
            </a:br>
            <a:r>
              <a:rPr lang="en-US" sz="2200" dirty="0"/>
              <a:t>A PHES needs a source of water, and two reservoirs separated by a significant change in elevation (known as head). A larger head will generally provide for lower cost electricity generation and storage on a per-unit basis as the volume of water required per megawatt hour is lower.</a:t>
            </a:r>
            <a:endParaRPr lang="en-AU" sz="2200" dirty="0"/>
          </a:p>
        </p:txBody>
      </p:sp>
      <p:sp>
        <p:nvSpPr>
          <p:cNvPr id="3" name="Content Placeholder 2">
            <a:extLst>
              <a:ext uri="{FF2B5EF4-FFF2-40B4-BE49-F238E27FC236}">
                <a16:creationId xmlns:a16="http://schemas.microsoft.com/office/drawing/2014/main" id="{1A485321-E80A-0E28-EADC-429BB4F73374}"/>
              </a:ext>
            </a:extLst>
          </p:cNvPr>
          <p:cNvSpPr>
            <a:spLocks noGrp="1"/>
          </p:cNvSpPr>
          <p:nvPr>
            <p:ph idx="1"/>
          </p:nvPr>
        </p:nvSpPr>
        <p:spPr>
          <a:xfrm>
            <a:off x="838200" y="2430327"/>
            <a:ext cx="10515600" cy="1997345"/>
          </a:xfrm>
        </p:spPr>
        <p:txBody>
          <a:bodyPr>
            <a:normAutofit/>
          </a:bodyPr>
          <a:lstStyle/>
          <a:p>
            <a:pPr marL="0" indent="0">
              <a:buNone/>
            </a:pPr>
            <a:r>
              <a:rPr lang="en-US" dirty="0"/>
              <a:t>These projects have: </a:t>
            </a:r>
          </a:p>
          <a:p>
            <a:pPr lvl="1">
              <a:buFont typeface="Courier New" panose="02070309020205020404" pitchFamily="49" charset="0"/>
              <a:buChar char="o"/>
            </a:pPr>
            <a:r>
              <a:rPr lang="en-US" dirty="0"/>
              <a:t>long lead times (</a:t>
            </a:r>
            <a:r>
              <a:rPr lang="en-US" dirty="0">
                <a:solidFill>
                  <a:srgbClr val="FF0000"/>
                </a:solidFill>
                <a:highlight>
                  <a:srgbClr val="FFFF00"/>
                </a:highlight>
              </a:rPr>
              <a:t>8 to 10 years</a:t>
            </a:r>
            <a:r>
              <a:rPr lang="en-US" dirty="0"/>
              <a:t>), </a:t>
            </a:r>
          </a:p>
          <a:p>
            <a:pPr lvl="1">
              <a:buFont typeface="Courier New" panose="02070309020205020404" pitchFamily="49" charset="0"/>
              <a:buChar char="o"/>
            </a:pPr>
            <a:r>
              <a:rPr lang="en-US" dirty="0"/>
              <a:t>greater approval complexity and uncertainty, and </a:t>
            </a:r>
          </a:p>
          <a:p>
            <a:pPr lvl="1">
              <a:buFont typeface="Courier New" panose="02070309020205020404" pitchFamily="49" charset="0"/>
              <a:buChar char="o"/>
            </a:pPr>
            <a:r>
              <a:rPr lang="en-US" dirty="0"/>
              <a:t>a high development and capital cost.</a:t>
            </a:r>
          </a:p>
        </p:txBody>
      </p:sp>
    </p:spTree>
    <p:extLst>
      <p:ext uri="{BB962C8B-B14F-4D97-AF65-F5344CB8AC3E}">
        <p14:creationId xmlns:p14="http://schemas.microsoft.com/office/powerpoint/2010/main" val="3356052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32319FC-04F4-72FE-A922-F993E49ACFB6}"/>
              </a:ext>
            </a:extLst>
          </p:cNvPr>
          <p:cNvPicPr>
            <a:picLocks noChangeAspect="1"/>
          </p:cNvPicPr>
          <p:nvPr/>
        </p:nvPicPr>
        <p:blipFill>
          <a:blip r:embed="rId2"/>
          <a:stretch>
            <a:fillRect/>
          </a:stretch>
        </p:blipFill>
        <p:spPr>
          <a:xfrm>
            <a:off x="2275942" y="1152207"/>
            <a:ext cx="8064560" cy="4820576"/>
          </a:xfrm>
          <a:prstGeom prst="rect">
            <a:avLst/>
          </a:prstGeom>
        </p:spPr>
      </p:pic>
    </p:spTree>
    <p:extLst>
      <p:ext uri="{BB962C8B-B14F-4D97-AF65-F5344CB8AC3E}">
        <p14:creationId xmlns:p14="http://schemas.microsoft.com/office/powerpoint/2010/main" val="3924250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65D75-7498-5394-85E5-438439817858}"/>
              </a:ext>
            </a:extLst>
          </p:cNvPr>
          <p:cNvSpPr>
            <a:spLocks noGrp="1"/>
          </p:cNvSpPr>
          <p:nvPr>
            <p:ph type="title"/>
          </p:nvPr>
        </p:nvSpPr>
        <p:spPr/>
        <p:txBody>
          <a:bodyPr/>
          <a:lstStyle/>
          <a:p>
            <a:r>
              <a:rPr lang="en-US" b="1" dirty="0">
                <a:solidFill>
                  <a:srgbClr val="0070C0"/>
                </a:solidFill>
              </a:rPr>
              <a:t>Transmission Line from </a:t>
            </a:r>
            <a:r>
              <a:rPr lang="en-US" b="1" dirty="0" err="1">
                <a:solidFill>
                  <a:srgbClr val="0070C0"/>
                </a:solidFill>
              </a:rPr>
              <a:t>Eungella</a:t>
            </a:r>
            <a:r>
              <a:rPr lang="en-US" b="1" dirty="0">
                <a:solidFill>
                  <a:srgbClr val="0070C0"/>
                </a:solidFill>
              </a:rPr>
              <a:t> to the state power grid</a:t>
            </a:r>
            <a:r>
              <a:rPr lang="en-US" dirty="0"/>
              <a:t>.</a:t>
            </a:r>
            <a:endParaRPr lang="en-AU" dirty="0"/>
          </a:p>
        </p:txBody>
      </p:sp>
      <p:sp>
        <p:nvSpPr>
          <p:cNvPr id="3" name="Content Placeholder 2">
            <a:extLst>
              <a:ext uri="{FF2B5EF4-FFF2-40B4-BE49-F238E27FC236}">
                <a16:creationId xmlns:a16="http://schemas.microsoft.com/office/drawing/2014/main" id="{D8284FBA-3458-8DD8-0EC4-F96E8B512423}"/>
              </a:ext>
            </a:extLst>
          </p:cNvPr>
          <p:cNvSpPr>
            <a:spLocks noGrp="1"/>
          </p:cNvSpPr>
          <p:nvPr>
            <p:ph idx="1"/>
          </p:nvPr>
        </p:nvSpPr>
        <p:spPr/>
        <p:txBody>
          <a:bodyPr/>
          <a:lstStyle/>
          <a:p>
            <a:r>
              <a:rPr lang="en-US" dirty="0"/>
              <a:t>a 750km line to connect central Queensland to a north Queensland 24-hour PHES and north Queensland load </a:t>
            </a:r>
          </a:p>
          <a:p>
            <a:r>
              <a:rPr lang="en-US" dirty="0"/>
              <a:t>Route is as yet not available from Powerlink. </a:t>
            </a:r>
            <a:endParaRPr lang="en-AU" dirty="0"/>
          </a:p>
        </p:txBody>
      </p:sp>
    </p:spTree>
    <p:extLst>
      <p:ext uri="{BB962C8B-B14F-4D97-AF65-F5344CB8AC3E}">
        <p14:creationId xmlns:p14="http://schemas.microsoft.com/office/powerpoint/2010/main" val="2510143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70B02-D91B-6CBA-6E1A-BF8DCA347056}"/>
              </a:ext>
            </a:extLst>
          </p:cNvPr>
          <p:cNvSpPr>
            <a:spLocks noGrp="1"/>
          </p:cNvSpPr>
          <p:nvPr>
            <p:ph type="title"/>
          </p:nvPr>
        </p:nvSpPr>
        <p:spPr/>
        <p:txBody>
          <a:bodyPr>
            <a:normAutofit/>
          </a:bodyPr>
          <a:lstStyle/>
          <a:p>
            <a:pPr algn="ctr"/>
            <a:r>
              <a:rPr lang="en-US" sz="4000" b="1" dirty="0">
                <a:solidFill>
                  <a:schemeClr val="accent4">
                    <a:lumMod val="75000"/>
                  </a:schemeClr>
                </a:solidFill>
              </a:rPr>
              <a:t>Why pick </a:t>
            </a:r>
            <a:r>
              <a:rPr lang="en-US" sz="4000" b="1" dirty="0" err="1">
                <a:solidFill>
                  <a:schemeClr val="accent4">
                    <a:lumMod val="75000"/>
                  </a:schemeClr>
                </a:solidFill>
              </a:rPr>
              <a:t>Eungella</a:t>
            </a:r>
            <a:r>
              <a:rPr lang="en-US" sz="4000" b="1" dirty="0">
                <a:solidFill>
                  <a:schemeClr val="accent4">
                    <a:lumMod val="75000"/>
                  </a:schemeClr>
                </a:solidFill>
              </a:rPr>
              <a:t> for a pumped hydro project?</a:t>
            </a:r>
            <a:endParaRPr lang="en-AU" sz="4000" b="1" dirty="0">
              <a:solidFill>
                <a:schemeClr val="accent4">
                  <a:lumMod val="75000"/>
                </a:schemeClr>
              </a:solidFill>
            </a:endParaRPr>
          </a:p>
        </p:txBody>
      </p:sp>
      <p:sp>
        <p:nvSpPr>
          <p:cNvPr id="3" name="Content Placeholder 2">
            <a:extLst>
              <a:ext uri="{FF2B5EF4-FFF2-40B4-BE49-F238E27FC236}">
                <a16:creationId xmlns:a16="http://schemas.microsoft.com/office/drawing/2014/main" id="{75C4D5CE-2D15-6602-ECF7-278B24D7B61E}"/>
              </a:ext>
            </a:extLst>
          </p:cNvPr>
          <p:cNvSpPr>
            <a:spLocks noGrp="1"/>
          </p:cNvSpPr>
          <p:nvPr>
            <p:ph idx="1"/>
          </p:nvPr>
        </p:nvSpPr>
        <p:spPr/>
        <p:txBody>
          <a:bodyPr/>
          <a:lstStyle/>
          <a:p>
            <a:r>
              <a:rPr lang="en-US" dirty="0"/>
              <a:t>One of the few sites in Queensland outside a national park high enough in elevation to produce a huge 5GW pumped hydro electricity storage for up to 18-24 hours to meet electricity demand if solar and wind power are unavailable. (Australian Electricity Market Organization)</a:t>
            </a:r>
          </a:p>
          <a:p>
            <a:r>
              <a:rPr lang="en-US" dirty="0">
                <a:solidFill>
                  <a:srgbClr val="FF0000"/>
                </a:solidFill>
              </a:rPr>
              <a:t>But it is only suitable </a:t>
            </a:r>
            <a:r>
              <a:rPr lang="en-US" dirty="0"/>
              <a:t>if it also meets the Queensland </a:t>
            </a:r>
            <a:r>
              <a:rPr lang="en-US" i="1" dirty="0"/>
              <a:t>Treasury Act </a:t>
            </a:r>
            <a:r>
              <a:rPr lang="en-US" dirty="0"/>
              <a:t>requirements to be </a:t>
            </a:r>
            <a:r>
              <a:rPr lang="en-US" dirty="0">
                <a:solidFill>
                  <a:srgbClr val="FF0000"/>
                </a:solidFill>
              </a:rPr>
              <a:t>a large-scale sustainable development</a:t>
            </a:r>
            <a:r>
              <a:rPr lang="en-US" dirty="0"/>
              <a:t>.</a:t>
            </a:r>
          </a:p>
          <a:p>
            <a:pPr lvl="1">
              <a:buFont typeface="Courier New" panose="02070309020205020404" pitchFamily="49" charset="0"/>
              <a:buChar char="o"/>
            </a:pPr>
            <a:r>
              <a:rPr lang="en-US" dirty="0"/>
              <a:t>Socially (Social Impact Assessment)</a:t>
            </a:r>
          </a:p>
          <a:p>
            <a:pPr lvl="1">
              <a:buFont typeface="Courier New" panose="02070309020205020404" pitchFamily="49" charset="0"/>
              <a:buChar char="o"/>
            </a:pPr>
            <a:r>
              <a:rPr lang="en-US" dirty="0"/>
              <a:t>Environmentally (Environmental Impact Assessment) &amp;</a:t>
            </a:r>
          </a:p>
          <a:p>
            <a:pPr lvl="1">
              <a:buFont typeface="Courier New" panose="02070309020205020404" pitchFamily="49" charset="0"/>
              <a:buChar char="o"/>
            </a:pPr>
            <a:r>
              <a:rPr lang="en-US" dirty="0"/>
              <a:t>Economically (Positive cost/benefit Assessment) sustainable</a:t>
            </a:r>
          </a:p>
          <a:p>
            <a:pPr lvl="1">
              <a:buFont typeface="Courier New" panose="02070309020205020404" pitchFamily="49" charset="0"/>
              <a:buChar char="o"/>
            </a:pPr>
            <a:endParaRPr lang="en-AU" dirty="0"/>
          </a:p>
        </p:txBody>
      </p:sp>
    </p:spTree>
    <p:extLst>
      <p:ext uri="{BB962C8B-B14F-4D97-AF65-F5344CB8AC3E}">
        <p14:creationId xmlns:p14="http://schemas.microsoft.com/office/powerpoint/2010/main" val="3392918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89E1-9D9D-799F-E84C-58FD79830F82}"/>
              </a:ext>
            </a:extLst>
          </p:cNvPr>
          <p:cNvSpPr>
            <a:spLocks noGrp="1"/>
          </p:cNvSpPr>
          <p:nvPr>
            <p:ph type="title"/>
          </p:nvPr>
        </p:nvSpPr>
        <p:spPr/>
        <p:txBody>
          <a:bodyPr/>
          <a:lstStyle/>
          <a:p>
            <a:r>
              <a:rPr lang="en-US" dirty="0"/>
              <a:t>Pumped Hydro Atlas of Australia</a:t>
            </a:r>
            <a:endParaRPr lang="en-AU" dirty="0"/>
          </a:p>
        </p:txBody>
      </p:sp>
      <p:sp>
        <p:nvSpPr>
          <p:cNvPr id="3" name="Content Placeholder 2">
            <a:extLst>
              <a:ext uri="{FF2B5EF4-FFF2-40B4-BE49-F238E27FC236}">
                <a16:creationId xmlns:a16="http://schemas.microsoft.com/office/drawing/2014/main" id="{D976BC48-299C-0EF2-E141-46124AD6A1F2}"/>
              </a:ext>
            </a:extLst>
          </p:cNvPr>
          <p:cNvSpPr>
            <a:spLocks noGrp="1"/>
          </p:cNvSpPr>
          <p:nvPr>
            <p:ph idx="1"/>
          </p:nvPr>
        </p:nvSpPr>
        <p:spPr/>
        <p:txBody>
          <a:bodyPr/>
          <a:lstStyle/>
          <a:p>
            <a:pPr marL="0" indent="0">
              <a:lnSpc>
                <a:spcPct val="107000"/>
              </a:lnSpc>
              <a:spcAft>
                <a:spcPts val="8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AU"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AU" sz="1800" kern="100" dirty="0" err="1">
                <a:solidFill>
                  <a:srgbClr val="484747"/>
                </a:solidFill>
                <a:effectLst/>
                <a:latin typeface="Calibri" panose="020F0502020204030204" pitchFamily="34" charset="0"/>
                <a:ea typeface="Calibri" panose="020F0502020204030204" pitchFamily="34" charset="0"/>
                <a:cs typeface="Calibri" panose="020F0502020204030204" pitchFamily="34" charset="0"/>
              </a:rPr>
              <a:t>Entura’s</a:t>
            </a:r>
            <a:r>
              <a:rPr lang="en-AU" sz="1800" kern="100" dirty="0">
                <a:solidFill>
                  <a:srgbClr val="484747"/>
                </a:solidFill>
                <a:effectLst/>
                <a:latin typeface="Calibri" panose="020F0502020204030204" pitchFamily="34" charset="0"/>
                <a:ea typeface="Calibri" panose="020F0502020204030204" pitchFamily="34" charset="0"/>
                <a:cs typeface="Calibri" panose="020F0502020204030204" pitchFamily="34" charset="0"/>
              </a:rPr>
              <a:t> </a:t>
            </a:r>
            <a:r>
              <a:rPr lang="en-AU" sz="1800" b="1" kern="100" dirty="0">
                <a:solidFill>
                  <a:srgbClr val="484747"/>
                </a:solidFill>
                <a:effectLst/>
                <a:latin typeface="Calibri" panose="020F0502020204030204" pitchFamily="34" charset="0"/>
                <a:ea typeface="Calibri" panose="020F0502020204030204" pitchFamily="34" charset="0"/>
                <a:cs typeface="Calibri" panose="020F0502020204030204" pitchFamily="34" charset="0"/>
              </a:rPr>
              <a:t>Pumped Hydro Atlas of Australia</a:t>
            </a:r>
            <a:r>
              <a:rPr lang="en-AU" sz="1800" kern="100" dirty="0">
                <a:solidFill>
                  <a:srgbClr val="484747"/>
                </a:solidFill>
                <a:effectLst/>
                <a:latin typeface="Calibri" panose="020F0502020204030204" pitchFamily="34" charset="0"/>
                <a:ea typeface="Calibri" panose="020F0502020204030204" pitchFamily="34" charset="0"/>
                <a:cs typeface="Calibri" panose="020F0502020204030204" pitchFamily="34" charset="0"/>
              </a:rPr>
              <a:t> takes into account far more than the basics of identifying ideal topography and a source of water. It also accounts for </a:t>
            </a:r>
            <a:r>
              <a:rPr lang="en-AU" sz="1800" kern="100" dirty="0">
                <a:solidFill>
                  <a:srgbClr val="484747"/>
                </a:solidFill>
                <a:effectLst/>
                <a:highlight>
                  <a:srgbClr val="FFFF00"/>
                </a:highlight>
                <a:latin typeface="Calibri" panose="020F0502020204030204" pitchFamily="34" charset="0"/>
                <a:ea typeface="Calibri" panose="020F0502020204030204" pitchFamily="34" charset="0"/>
                <a:cs typeface="Calibri" panose="020F0502020204030204" pitchFamily="34" charset="0"/>
              </a:rPr>
              <a:t>other practical factors that can make or break a project: such as </a:t>
            </a:r>
            <a:endParaRPr lang="en-AU" sz="1800" kern="1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AU" sz="1800" kern="100" dirty="0">
                <a:solidFill>
                  <a:srgbClr val="484747"/>
                </a:solidFill>
                <a:effectLst/>
                <a:latin typeface="Calibri" panose="020F0502020204030204" pitchFamily="34" charset="0"/>
                <a:ea typeface="Calibri" panose="020F0502020204030204" pitchFamily="34" charset="0"/>
                <a:cs typeface="Calibri" panose="020F0502020204030204" pitchFamily="34" charset="0"/>
              </a:rPr>
              <a:t>proximity to and location within the transmission network, </a:t>
            </a:r>
            <a:endParaRPr lang="en-AU"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AU" sz="1800" b="1" kern="100" dirty="0">
                <a:solidFill>
                  <a:srgbClr val="484747"/>
                </a:solidFill>
                <a:effectLst/>
                <a:latin typeface="Calibri" panose="020F0502020204030204" pitchFamily="34" charset="0"/>
                <a:ea typeface="Calibri" panose="020F0502020204030204" pitchFamily="34" charset="0"/>
                <a:cs typeface="Calibri" panose="020F0502020204030204" pitchFamily="34" charset="0"/>
              </a:rPr>
              <a:t>land-use constraints and environmental risks</a:t>
            </a:r>
            <a:r>
              <a:rPr lang="en-AU" sz="1800" kern="100" dirty="0">
                <a:solidFill>
                  <a:srgbClr val="484747"/>
                </a:solidFill>
                <a:effectLst/>
                <a:latin typeface="Calibri" panose="020F0502020204030204" pitchFamily="34" charset="0"/>
                <a:ea typeface="Calibri" panose="020F0502020204030204" pitchFamily="34" charset="0"/>
                <a:cs typeface="Calibri" panose="020F0502020204030204" pitchFamily="34" charset="0"/>
              </a:rPr>
              <a:t>, and </a:t>
            </a:r>
            <a:endParaRPr lang="en-AU"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AU" sz="1800" kern="100" dirty="0">
                <a:solidFill>
                  <a:srgbClr val="484747"/>
                </a:solidFill>
                <a:effectLst/>
                <a:latin typeface="Calibri" panose="020F0502020204030204" pitchFamily="34" charset="0"/>
                <a:ea typeface="Calibri" panose="020F0502020204030204" pitchFamily="34" charset="0"/>
                <a:cs typeface="Calibri" panose="020F0502020204030204" pitchFamily="34" charset="0"/>
              </a:rPr>
              <a:t>the practicalities and costs of construction and ongoing operation. </a:t>
            </a:r>
            <a:endParaRPr lang="en-AU"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AU" dirty="0"/>
          </a:p>
        </p:txBody>
      </p:sp>
    </p:spTree>
    <p:extLst>
      <p:ext uri="{BB962C8B-B14F-4D97-AF65-F5344CB8AC3E}">
        <p14:creationId xmlns:p14="http://schemas.microsoft.com/office/powerpoint/2010/main" val="2986340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E3000-5623-0BFC-A323-D70B8FB0394F}"/>
              </a:ext>
            </a:extLst>
          </p:cNvPr>
          <p:cNvSpPr>
            <a:spLocks noGrp="1"/>
          </p:cNvSpPr>
          <p:nvPr>
            <p:ph type="title"/>
          </p:nvPr>
        </p:nvSpPr>
        <p:spPr/>
        <p:txBody>
          <a:bodyPr>
            <a:normAutofit fontScale="90000"/>
          </a:bodyPr>
          <a:lstStyle/>
          <a:p>
            <a:r>
              <a:rPr lang="en-US" sz="4000" b="1" dirty="0" err="1">
                <a:solidFill>
                  <a:srgbClr val="0070C0"/>
                </a:solidFill>
              </a:rPr>
              <a:t>Eungella</a:t>
            </a:r>
            <a:r>
              <a:rPr lang="en-US" sz="4000" b="1" dirty="0">
                <a:solidFill>
                  <a:srgbClr val="0070C0"/>
                </a:solidFill>
              </a:rPr>
              <a:t> would be the test case for very large-scale PHES development in Queensland.</a:t>
            </a:r>
            <a:br>
              <a:rPr lang="en-US" sz="4000" b="1" dirty="0">
                <a:solidFill>
                  <a:srgbClr val="0070C0"/>
                </a:solidFill>
              </a:rPr>
            </a:br>
            <a:r>
              <a:rPr lang="en-US" sz="4000" b="1" dirty="0">
                <a:solidFill>
                  <a:srgbClr val="0070C0"/>
                </a:solidFill>
              </a:rPr>
              <a:t>What stage is the development assessment at?</a:t>
            </a:r>
            <a:endParaRPr lang="en-AU" sz="4000" b="1" dirty="0">
              <a:solidFill>
                <a:srgbClr val="0070C0"/>
              </a:solidFill>
            </a:endParaRPr>
          </a:p>
        </p:txBody>
      </p:sp>
      <p:sp>
        <p:nvSpPr>
          <p:cNvPr id="3" name="Content Placeholder 2">
            <a:extLst>
              <a:ext uri="{FF2B5EF4-FFF2-40B4-BE49-F238E27FC236}">
                <a16:creationId xmlns:a16="http://schemas.microsoft.com/office/drawing/2014/main" id="{72F75324-96F7-FB6D-221F-F2F3E8403174}"/>
              </a:ext>
            </a:extLst>
          </p:cNvPr>
          <p:cNvSpPr>
            <a:spLocks noGrp="1"/>
          </p:cNvSpPr>
          <p:nvPr>
            <p:ph idx="1"/>
          </p:nvPr>
        </p:nvSpPr>
        <p:spPr/>
        <p:txBody>
          <a:bodyPr>
            <a:normAutofit lnSpcReduction="10000"/>
          </a:bodyPr>
          <a:lstStyle/>
          <a:p>
            <a:r>
              <a:rPr lang="en-US" dirty="0">
                <a:solidFill>
                  <a:srgbClr val="FF0000"/>
                </a:solidFill>
                <a:highlight>
                  <a:srgbClr val="FFFF00"/>
                </a:highlight>
              </a:rPr>
              <a:t>It has yet to begin </a:t>
            </a:r>
            <a:r>
              <a:rPr lang="en-US" dirty="0"/>
              <a:t>as no reports on its viability have yet been presented and will not be until the release of the DAR after Christmas. </a:t>
            </a:r>
          </a:p>
          <a:p>
            <a:r>
              <a:rPr lang="en-US" dirty="0"/>
              <a:t>The Detailed Analytical Report (DAR) involves on ground research of the site’s suitability and will inform the government if the project should proceed to the EIS development assessment stage i.e.</a:t>
            </a:r>
          </a:p>
          <a:p>
            <a:pPr lvl="1">
              <a:buFont typeface="Courier New" panose="02070309020205020404" pitchFamily="49" charset="0"/>
              <a:buChar char="o"/>
            </a:pPr>
            <a:r>
              <a:rPr lang="en-US" dirty="0"/>
              <a:t>Drilling studies for the tunnels</a:t>
            </a:r>
          </a:p>
          <a:p>
            <a:pPr lvl="1">
              <a:buFont typeface="Courier New" panose="02070309020205020404" pitchFamily="49" charset="0"/>
              <a:buChar char="o"/>
            </a:pPr>
            <a:r>
              <a:rPr lang="en-US" dirty="0"/>
              <a:t>Hydrology modeling</a:t>
            </a:r>
          </a:p>
          <a:p>
            <a:pPr lvl="1">
              <a:buFont typeface="Courier New" panose="02070309020205020404" pitchFamily="49" charset="0"/>
              <a:buChar char="o"/>
            </a:pPr>
            <a:r>
              <a:rPr lang="en-US" dirty="0"/>
              <a:t>Environmental surveys</a:t>
            </a:r>
          </a:p>
          <a:p>
            <a:pPr lvl="1">
              <a:buFont typeface="Courier New" panose="02070309020205020404" pitchFamily="49" charset="0"/>
              <a:buChar char="o"/>
            </a:pPr>
            <a:r>
              <a:rPr lang="en-US" dirty="0"/>
              <a:t>Community impacts</a:t>
            </a:r>
          </a:p>
          <a:p>
            <a:pPr lvl="1">
              <a:buFont typeface="Courier New" panose="02070309020205020404" pitchFamily="49" charset="0"/>
              <a:buChar char="o"/>
            </a:pPr>
            <a:r>
              <a:rPr lang="en-US" dirty="0"/>
              <a:t>Costs estimates</a:t>
            </a:r>
          </a:p>
          <a:p>
            <a:pPr marL="457200" lvl="1" indent="0">
              <a:buNone/>
            </a:pPr>
            <a:endParaRPr lang="en-AU" dirty="0"/>
          </a:p>
        </p:txBody>
      </p:sp>
    </p:spTree>
    <p:extLst>
      <p:ext uri="{BB962C8B-B14F-4D97-AF65-F5344CB8AC3E}">
        <p14:creationId xmlns:p14="http://schemas.microsoft.com/office/powerpoint/2010/main" val="1644902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1FFA4-BCE7-62E0-5AF8-CE8AE0260E15}"/>
              </a:ext>
            </a:extLst>
          </p:cNvPr>
          <p:cNvSpPr>
            <a:spLocks noGrp="1"/>
          </p:cNvSpPr>
          <p:nvPr>
            <p:ph type="title"/>
          </p:nvPr>
        </p:nvSpPr>
        <p:spPr/>
        <p:txBody>
          <a:bodyPr/>
          <a:lstStyle/>
          <a:p>
            <a:r>
              <a:rPr lang="en-US" dirty="0"/>
              <a:t>Right of Access to Properties</a:t>
            </a:r>
            <a:endParaRPr lang="en-AU" dirty="0"/>
          </a:p>
        </p:txBody>
      </p:sp>
      <p:sp>
        <p:nvSpPr>
          <p:cNvPr id="3" name="Content Placeholder 2">
            <a:extLst>
              <a:ext uri="{FF2B5EF4-FFF2-40B4-BE49-F238E27FC236}">
                <a16:creationId xmlns:a16="http://schemas.microsoft.com/office/drawing/2014/main" id="{F9EFC501-9B4D-C626-11B1-4C2C8E1B1D9F}"/>
              </a:ext>
            </a:extLst>
          </p:cNvPr>
          <p:cNvSpPr>
            <a:spLocks noGrp="1"/>
          </p:cNvSpPr>
          <p:nvPr>
            <p:ph idx="1"/>
          </p:nvPr>
        </p:nvSpPr>
        <p:spPr/>
        <p:txBody>
          <a:bodyPr>
            <a:normAutofit lnSpcReduction="10000"/>
          </a:bodyPr>
          <a:lstStyle/>
          <a:p>
            <a:r>
              <a:rPr lang="en-US" dirty="0"/>
              <a:t>In Queensland a company can apply to the state government for permission to access a property to undertake preliminary testing for a development they are considering.</a:t>
            </a:r>
          </a:p>
          <a:p>
            <a:r>
              <a:rPr lang="en-US" dirty="0"/>
              <a:t>But the landowner has the right to determine where investigations can occur i.e. where they will not cause harm.</a:t>
            </a:r>
          </a:p>
          <a:p>
            <a:r>
              <a:rPr lang="en-US" dirty="0"/>
              <a:t>The landowner and state government also require that no invasive species including weeds, are brought in via any investigation processes e.g. regular use of washdown facilities prior to entry.</a:t>
            </a:r>
          </a:p>
          <a:p>
            <a:r>
              <a:rPr lang="en-US" dirty="0"/>
              <a:t>The company wanting access must abide by the state permit conditions as well as the landowner conditions where they may cause harm.</a:t>
            </a:r>
            <a:endParaRPr lang="en-AU" dirty="0"/>
          </a:p>
        </p:txBody>
      </p:sp>
    </p:spTree>
    <p:extLst>
      <p:ext uri="{BB962C8B-B14F-4D97-AF65-F5344CB8AC3E}">
        <p14:creationId xmlns:p14="http://schemas.microsoft.com/office/powerpoint/2010/main" val="39129257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679</TotalTime>
  <Words>2271</Words>
  <Application>Microsoft Office PowerPoint</Application>
  <PresentationFormat>Widescreen</PresentationFormat>
  <Paragraphs>92</Paragraphs>
  <Slides>24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Aptos</vt:lpstr>
      <vt:lpstr>Aptos Display</vt:lpstr>
      <vt:lpstr>Arial</vt:lpstr>
      <vt:lpstr>Calibri</vt:lpstr>
      <vt:lpstr>Courier New</vt:lpstr>
      <vt:lpstr>ElsevierGulliver</vt:lpstr>
      <vt:lpstr>Lato</vt:lpstr>
      <vt:lpstr>Symbol</vt:lpstr>
      <vt:lpstr>Office Theme</vt:lpstr>
      <vt:lpstr>Eungella Pioneer-Burdekin PHES Proposal: Assessment Process</vt:lpstr>
      <vt:lpstr>Eungella’s 5GW PHES (18-24 hour backup firming storage, and at least 1,000 MW of generation capacity) It would be the beginning of large-scale projects to support high electrification projects &amp; critical minerals infrastructure.</vt:lpstr>
      <vt:lpstr>Large-scale PHES such as Pioneer-Burdekin PHES A PHES needs a source of water, and two reservoirs separated by a significant change in elevation (known as head). A larger head will generally provide for lower cost electricity generation and storage on a per-unit basis as the volume of water required per megawatt hour is lower.</vt:lpstr>
      <vt:lpstr>PowerPoint Presentation</vt:lpstr>
      <vt:lpstr>Transmission Line from Eungella to the state power grid.</vt:lpstr>
      <vt:lpstr>Why pick Eungella for a pumped hydro project?</vt:lpstr>
      <vt:lpstr>Pumped Hydro Atlas of Australia</vt:lpstr>
      <vt:lpstr>Eungella would be the test case for very large-scale PHES development in Queensland. What stage is the development assessment at?</vt:lpstr>
      <vt:lpstr>Right of Access to Properties</vt:lpstr>
      <vt:lpstr>Role of the Australian government</vt:lpstr>
      <vt:lpstr> IMPORTANT: EPBC Referrals (You have 20 business days to comment)  ****************************************** </vt:lpstr>
      <vt:lpstr>Environmental Impact Assessment Process</vt:lpstr>
      <vt:lpstr>Compulsory Land Acquisition by the DSD</vt:lpstr>
      <vt:lpstr>PowerPoint Presentation</vt:lpstr>
      <vt:lpstr> The community has the right to review and make comments and provide information/data on the Draft Terms of Reference especially if information on impacts and their severity are missed.  Cover social, environmental and economic impacts.   By this time you should have started to prepare a Social Impacts Assessment with the help of a Social Impacts Assessment professional expert. Check online and we may be able to recommend a person.  There is a good SIA guide available at https://www.statedevelopment.qld.gov.au/__data/assets/pdf_file/0017/17405/social-impact-assessment-guideline.pdf  Also include in the draft ToR likely or expected Matters of State Environmental Significance (MSES). QldHydro must respond and address any issues raised that they have not covered in as much detail as possible.  </vt:lpstr>
      <vt:lpstr>Environmental Impacts on MNES &amp; MSES</vt:lpstr>
      <vt:lpstr>      The principal purpose, most important function for human and planetary survival, and cardinal legal principle for protected areas is that they are there to conserve biological diversity and ecosystem services.  IN AUSTRALIA THIS IS THE  NATIONAL RESERVE SYSTEM OF PROTECTED AREAS </vt:lpstr>
      <vt:lpstr>The principal purpose, most important function for human and planetary survival, and cardinal legal principle for protected areas is that they are there to conserve biological diversity and ecosystem services. (International Treaty: Conservation of Biological Diversity)</vt:lpstr>
      <vt:lpstr>That includes their biodiversity buffer zones – 300m wide around Eungella National Park. The Pioneer-Pumped Hydro reservoirs would intrude into that buffer zone and would adversely impact the values for which Eungella National Park was declared a Protected Area.  There will also be adverse downstream impacts on the Massey Creek section of the nationally significant Broken River, Urannah Creek and Massey Creek Wetland Aggregation. </vt:lpstr>
      <vt:lpstr>Queensland Regional Biodiversity Connectivity Corridors, which are also identified through Biodiversity Planning Assessments (BPAs), are displayed on the regional biodiversity network map. All of the Pioneer-Burdekin PHES is within a regional biodiversity corridor.</vt:lpstr>
      <vt:lpstr>     Applicable Biodiversity Biodiversity Assessment and Mapping Methodology (BAMM) criteria – part of the BPA. In Eungella:  Unique landscape features  Landscape areas containing distinct, unique or special features of hydrologic, geomorphic, or ecologic significance should be protected given their contribution to landscape variability and important habitat niches for a number of species.   Distinct, unique or special terrestrial features of hydrologic, geomorphic, or ecologic significance.  BAMM Criteria IG (Areas containing regional ecosystems with distinct variation in taxa composition) identifies areas containing ecosystems with distinct variation in taxa composition associated with geomorphology and other environmental variables. </vt:lpstr>
      <vt:lpstr>It is possible that QldHydro is buying properties not only for the reservoirs but also to use what is not inundated to use them as biodiversity offsets to meet development requirements to compensate for adverse impacts that cannot be avoided or mitigated. How will that land be used?</vt:lpstr>
      <vt:lpstr>Economic assessment</vt:lpstr>
      <vt:lpstr>If the Coordinator-General approves this project the community has the right to request a Statement of Reasons for that decision. They can then review the decision with legal counsel and decide whether or not they have grounds to object that decision in the Queensland Land Court . Usually both parties pay their own costs unless there are extenuating circumstances. The decision of the Land Court can also be appealed in the Queensland Supreme Court if the parties find an error or errors in the decision.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Patricia Julien</dc:creator>
  <cp:lastModifiedBy>Patricia Julien</cp:lastModifiedBy>
  <cp:revision>7</cp:revision>
  <dcterms:created xsi:type="dcterms:W3CDTF">2024-09-18T02:50:04Z</dcterms:created>
  <dcterms:modified xsi:type="dcterms:W3CDTF">2024-09-19T05:13:39Z</dcterms:modified>
</cp:coreProperties>
</file>